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>
      <p:cViewPr varScale="1">
        <p:scale>
          <a:sx n="70" d="100"/>
          <a:sy n="70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 szkoł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0364">
            <a:off x="123612" y="167554"/>
            <a:ext cx="282353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6300192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Monika Melech kl. III a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Czwarty "Festiwal Innowatorów" </a:t>
            </a:r>
            <a:br>
              <a:rPr lang="pl-PL" b="1" dirty="0" smtClean="0"/>
            </a:br>
            <a:r>
              <a:rPr lang="pl-PL" b="1" dirty="0" smtClean="0"/>
              <a:t>odbył się 17 – 18 maja 2013 r.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067944" y="2276872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Podczas zajęć Festiwalu, prowadzonych w salach i pracowniach Augustowskiego Centrum Edukacyjnego, przedstawiono tematy: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„Konstruktorzy, wynalazcy, mistrzowie przetrwania – intrygujący świat bezkręgowców”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„Świat kolorów”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„Fizyka - jakie to ciekawe”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„Barwy, światło i czas”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„Chemia od kuchni”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„Fascynujący świat”</a:t>
            </a:r>
          </a:p>
        </p:txBody>
      </p:sp>
      <p:pic>
        <p:nvPicPr>
          <p:cNvPr id="6" name="Obraz 5" descr="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DSC_0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49080"/>
            <a:ext cx="376444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Zagraniczny wyjazd naukowy </a:t>
            </a:r>
            <a:br>
              <a:rPr lang="pl-PL" b="1" dirty="0" smtClean="0"/>
            </a:br>
            <a:r>
              <a:rPr lang="pl-PL" b="1" dirty="0" smtClean="0"/>
              <a:t>do Centrum Badań Jądrowych CERN </a:t>
            </a:r>
            <a:br>
              <a:rPr lang="pl-PL" b="1" dirty="0" smtClean="0"/>
            </a:br>
            <a:r>
              <a:rPr lang="pl-PL" b="1" dirty="0" smtClean="0"/>
              <a:t>w Genewie: 25.06. - 1.07.2011r.</a:t>
            </a:r>
            <a:endParaRPr lang="pl-PL" b="1" dirty="0"/>
          </a:p>
        </p:txBody>
      </p:sp>
      <p:pic>
        <p:nvPicPr>
          <p:cNvPr id="4" name="Obraz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06084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5.jpg"/>
          <p:cNvPicPr>
            <a:picLocks noChangeAspect="1"/>
          </p:cNvPicPr>
          <p:nvPr/>
        </p:nvPicPr>
        <p:blipFill>
          <a:blip r:embed="rId5" cstate="print"/>
          <a:srcRect r="1418" b="14276"/>
          <a:stretch>
            <a:fillRect/>
          </a:stretch>
        </p:blipFill>
        <p:spPr>
          <a:xfrm>
            <a:off x="2699792" y="4509120"/>
            <a:ext cx="331236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Zagraniczny wyjazd naukowy </a:t>
            </a:r>
            <a:br>
              <a:rPr lang="pl-PL" b="1" dirty="0" smtClean="0"/>
            </a:br>
            <a:r>
              <a:rPr lang="pl-PL" b="1" dirty="0" smtClean="0"/>
              <a:t>do Centrum Badań Jądrowych CERN </a:t>
            </a:r>
            <a:br>
              <a:rPr lang="pl-PL" b="1" dirty="0" smtClean="0"/>
            </a:br>
            <a:r>
              <a:rPr lang="pl-PL" b="1" dirty="0" smtClean="0"/>
              <a:t>w Genewie: 26.06. - 1.07.2013r.</a:t>
            </a:r>
            <a:endParaRPr lang="pl-PL" dirty="0"/>
          </a:p>
        </p:txBody>
      </p:sp>
      <p:pic>
        <p:nvPicPr>
          <p:cNvPr id="4" name="Obraz 3" descr="181216_494350293969497_13099446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408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426708_494350310636162_11793877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42088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Wigierski Park Narodowy. Obóz</a:t>
            </a:r>
            <a:br>
              <a:rPr lang="pl-PL" sz="3200" b="1" dirty="0" smtClean="0"/>
            </a:br>
            <a:r>
              <a:rPr lang="pl-PL" sz="3200" b="1" dirty="0" smtClean="0"/>
              <a:t>biologiczno – geograficzno – chemiczny</a:t>
            </a:r>
            <a:br>
              <a:rPr lang="pl-PL" sz="3200" b="1" dirty="0" smtClean="0"/>
            </a:br>
            <a:r>
              <a:rPr lang="pl-PL" sz="3200" b="1" dirty="0" smtClean="0"/>
              <a:t> 4 – 9.07.2010r. </a:t>
            </a:r>
            <a:br>
              <a:rPr lang="pl-PL" sz="3200" b="1" dirty="0" smtClean="0"/>
            </a:br>
            <a:endParaRPr lang="pl-PL" sz="3200" b="1" dirty="0"/>
          </a:p>
        </p:txBody>
      </p:sp>
      <p:pic>
        <p:nvPicPr>
          <p:cNvPr id="4" name="Obraz 3" descr="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55679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978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Wigierski Park Narodowy. Obóz</a:t>
            </a:r>
            <a:br>
              <a:rPr lang="pl-PL" sz="3200" b="1" dirty="0" smtClean="0"/>
            </a:br>
            <a:r>
              <a:rPr lang="pl-PL" sz="3200" b="1" dirty="0" smtClean="0"/>
              <a:t>biologiczno – geograficzno – chemiczny</a:t>
            </a:r>
            <a:br>
              <a:rPr lang="pl-PL" sz="3200" b="1" dirty="0" smtClean="0"/>
            </a:br>
            <a:r>
              <a:rPr lang="pl-PL" sz="3200" b="1" dirty="0" smtClean="0"/>
              <a:t> 22 – 27.08.2011r.</a:t>
            </a:r>
            <a:br>
              <a:rPr lang="pl-PL" sz="3200" b="1" dirty="0" smtClean="0"/>
            </a:br>
            <a:endParaRPr lang="pl-PL" sz="3200" dirty="0"/>
          </a:p>
        </p:txBody>
      </p:sp>
      <p:pic>
        <p:nvPicPr>
          <p:cNvPr id="5" name="Obraz 4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6104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8904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77281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48680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Wigierski Park Narodowy. Obóz</a:t>
            </a:r>
            <a:br>
              <a:rPr lang="pl-PL" sz="3200" b="1" dirty="0" smtClean="0"/>
            </a:br>
            <a:r>
              <a:rPr lang="pl-PL" sz="3200" b="1" dirty="0" smtClean="0"/>
              <a:t>biologiczno – geograficzno – chemiczny</a:t>
            </a:r>
            <a:br>
              <a:rPr lang="pl-PL" sz="3200" b="1" dirty="0" smtClean="0"/>
            </a:br>
            <a:r>
              <a:rPr lang="pl-PL" sz="3200" b="1" dirty="0" smtClean="0"/>
              <a:t> 6 – 11.08.2012r.</a:t>
            </a:r>
            <a:endParaRPr lang="pl-PL" sz="3200" dirty="0"/>
          </a:p>
        </p:txBody>
      </p:sp>
      <p:pic>
        <p:nvPicPr>
          <p:cNvPr id="4" name="Obraz 3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6288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4908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22108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Obóz matematyczno – fizyczny. </a:t>
            </a:r>
            <a:br>
              <a:rPr lang="pl-PL" sz="3600" b="1" dirty="0" smtClean="0"/>
            </a:br>
            <a:r>
              <a:rPr lang="pl-PL" sz="3600" b="1" dirty="0" smtClean="0"/>
              <a:t>Wojskowa Akademia Techniczna </a:t>
            </a:r>
            <a:br>
              <a:rPr lang="pl-PL" sz="3600" b="1" dirty="0" smtClean="0"/>
            </a:br>
            <a:r>
              <a:rPr lang="pl-PL" sz="3600" b="1" dirty="0" smtClean="0"/>
              <a:t>w Warszawie. 8 czerwca - 3 lipca 2010r.</a:t>
            </a:r>
            <a:endParaRPr lang="pl-PL" sz="3600" b="1" dirty="0"/>
          </a:p>
        </p:txBody>
      </p:sp>
      <p:pic>
        <p:nvPicPr>
          <p:cNvPr id="4" name="Obraz 3" descr="0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34888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Obóz matematyczno – fizyczny. Uniwersytet w Białymstoku:</a:t>
            </a:r>
            <a:br>
              <a:rPr lang="pl-PL" b="1" dirty="0" smtClean="0"/>
            </a:br>
            <a:r>
              <a:rPr lang="pl-PL" b="1" dirty="0" smtClean="0"/>
              <a:t> 11 - 16 lipca 2011r.</a:t>
            </a:r>
            <a:endParaRPr lang="pl-PL" b="1" dirty="0"/>
          </a:p>
        </p:txBody>
      </p:sp>
      <p:pic>
        <p:nvPicPr>
          <p:cNvPr id="4" name="Obraz 3" descr="1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16832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933056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Obóz naukowy na wyższej uczelni w Białymstoku: 6 – 11 sierpnia 2012r.</a:t>
            </a:r>
            <a:endParaRPr lang="pl-PL" b="1" dirty="0"/>
          </a:p>
        </p:txBody>
      </p:sp>
      <p:pic>
        <p:nvPicPr>
          <p:cNvPr id="4" name="Obraz 3" descr="1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77072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Wakacyjna Akademia Naukowa: </a:t>
            </a:r>
            <a:br>
              <a:rPr lang="pl-PL" b="1" dirty="0" smtClean="0"/>
            </a:br>
            <a:r>
              <a:rPr lang="pl-PL" b="1" dirty="0" smtClean="0"/>
              <a:t>6 – 13 sierpnia 2012r.</a:t>
            </a:r>
            <a:endParaRPr lang="pl-PL" b="1" dirty="0"/>
          </a:p>
        </p:txBody>
      </p:sp>
      <p:pic>
        <p:nvPicPr>
          <p:cNvPr id="4" name="Obraz 3" descr="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1277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05064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pole tekstowe 2"/>
          <p:cNvSpPr txBox="1"/>
          <p:nvPr/>
        </p:nvSpPr>
        <p:spPr>
          <a:xfrm>
            <a:off x="611560" y="692696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Projekt </a:t>
            </a:r>
            <a:r>
              <a:rPr lang="pl-PL" sz="2400" b="1" i="1" dirty="0" smtClean="0">
                <a:ln w="1905"/>
                <a:latin typeface="Adobe Caslon Pro" pitchFamily="18" charset="0"/>
              </a:rPr>
              <a:t>Mały Archimedes</a:t>
            </a:r>
            <a:r>
              <a:rPr lang="pl-PL" sz="2400" b="1" dirty="0" smtClean="0">
                <a:ln w="1905"/>
                <a:latin typeface="Adobe Caslon Pro" pitchFamily="18" charset="0"/>
              </a:rPr>
              <a:t> złożony był z 30 szkolnych „Programów rozwijania umiejętności uczniów w zakresie kompetencji kluczowych nauk matematyczno-przyrodniczych i przedsiębiorczości”. </a:t>
            </a:r>
          </a:p>
          <a:p>
            <a:pPr algn="ctr"/>
            <a:endParaRPr lang="pl-PL" sz="2400" b="1" dirty="0" smtClean="0">
              <a:ln w="1905"/>
              <a:latin typeface="Adobe Caslon Pro" pitchFamily="18" charset="0"/>
            </a:endParaRPr>
          </a:p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Nasza szkoła realizowała zajęcia w zakresie matematyki, fizyki, chemii i geografii. Prowadzili je nauczyciele:</a:t>
            </a:r>
          </a:p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Dziuban Anna –  geografia,</a:t>
            </a:r>
          </a:p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Radzikowska Barbara – fizyka,</a:t>
            </a:r>
          </a:p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Wasiluk Hanna – matematyka,</a:t>
            </a:r>
          </a:p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Wróblewska Agnieszka – chemia.</a:t>
            </a:r>
          </a:p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Uczestniczyło 57 uczniów:</a:t>
            </a:r>
          </a:p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29 w I cyklu 2009/10 – 2011/12</a:t>
            </a:r>
          </a:p>
          <a:p>
            <a:pPr algn="ctr"/>
            <a:r>
              <a:rPr lang="pl-PL" sz="2400" b="1" dirty="0" smtClean="0">
                <a:ln w="1905"/>
                <a:latin typeface="Adobe Caslon Pro" pitchFamily="18" charset="0"/>
              </a:rPr>
              <a:t>28 w II cyklu 2010/11 – 2012/13</a:t>
            </a:r>
          </a:p>
          <a:p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_MA_z_napis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412776"/>
            <a:ext cx="4680000" cy="31223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80728"/>
            <a:ext cx="4464496" cy="1143000"/>
          </a:xfrm>
        </p:spPr>
        <p:txBody>
          <a:bodyPr/>
          <a:lstStyle/>
          <a:p>
            <a:r>
              <a:rPr lang="pl-PL" b="1" dirty="0" smtClean="0"/>
              <a:t>Bibliografia: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2348880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 http://zsws.home.pl/autoinstalator/joomla1/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 http://ace.pol.pl/www4/index4.htm</a:t>
            </a:r>
            <a:endParaRPr lang="pl-PL" b="1" dirty="0"/>
          </a:p>
        </p:txBody>
      </p:sp>
      <p:pic>
        <p:nvPicPr>
          <p:cNvPr id="5" name="Obraz 4" descr="stop1.kol.1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381328"/>
            <a:ext cx="6984776" cy="351220"/>
          </a:xfrm>
          <a:prstGeom prst="rect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az 6" descr="gr.ma.k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941168"/>
            <a:ext cx="6984776" cy="15049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pole tekstowe 2"/>
          <p:cNvSpPr txBox="1"/>
          <p:nvPr/>
        </p:nvSpPr>
        <p:spPr>
          <a:xfrm>
            <a:off x="0" y="476672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W ramach projektu nasza szkoła otrzymała pakiet edukacyjny w którym znalazły </a:t>
            </a: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się:</a:t>
            </a:r>
            <a:endParaRPr lang="pl-PL" sz="24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 książki ( podręczniki, zbiory zadań, itp.) na kwotę ponad 10 tys. </a:t>
            </a: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zł</a:t>
            </a:r>
            <a:endParaRPr lang="pl-PL" sz="24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 prenumerata czasopism naukowych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pomoce </a:t>
            </a: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dydaktyczne do matematyki, fizyki, chemii, m. in.: sprzęt </a:t>
            </a: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laboratoryjny, dygestorium teleskop, wagi i wiele innych na łączną kwotę ponad 60 tys. zł</a:t>
            </a:r>
            <a:endParaRPr lang="pl-PL" sz="24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pl-PL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0"/>
              </a:rPr>
              <a:t>tablica interaktywna, rzutnik, laptop</a:t>
            </a:r>
            <a:endParaRPr lang="pl-PL" sz="24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0"/>
            </a:endParaRPr>
          </a:p>
        </p:txBody>
      </p:sp>
      <p:pic>
        <p:nvPicPr>
          <p:cNvPr id="4" name="Obraz 3" descr="CIMG1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42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pole tekstowe 3"/>
          <p:cNvSpPr txBox="1"/>
          <p:nvPr/>
        </p:nvSpPr>
        <p:spPr>
          <a:xfrm>
            <a:off x="683568" y="1124744"/>
            <a:ext cx="79208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cs typeface="Times New Roman" pitchFamily="18" charset="0"/>
              </a:rPr>
              <a:t>Dzięki projektowi uczniowie naszej szkoły mogli uczestniczyć w:</a:t>
            </a:r>
          </a:p>
          <a:p>
            <a:pPr>
              <a:buFont typeface="Wingdings" pitchFamily="2" charset="2"/>
              <a:buChar char="q"/>
            </a:pPr>
            <a:r>
              <a:rPr lang="pl-PL" sz="2200" b="1" dirty="0" smtClean="0">
                <a:cs typeface="Times New Roman" pitchFamily="18" charset="0"/>
              </a:rPr>
              <a:t> zajęciach dodatkowych z </a:t>
            </a:r>
            <a:r>
              <a:rPr lang="pl-PL" sz="2200" b="1" dirty="0" smtClean="0">
                <a:cs typeface="Times New Roman" pitchFamily="18" charset="0"/>
              </a:rPr>
              <a:t>matematyki, </a:t>
            </a:r>
            <a:r>
              <a:rPr lang="pl-PL" sz="2200" b="1" dirty="0" smtClean="0">
                <a:cs typeface="Times New Roman" pitchFamily="18" charset="0"/>
              </a:rPr>
              <a:t>fizyki, chemii i geografii </a:t>
            </a:r>
          </a:p>
          <a:p>
            <a:pPr>
              <a:buFont typeface="Wingdings" pitchFamily="2" charset="2"/>
              <a:buChar char="q"/>
            </a:pPr>
            <a:r>
              <a:rPr lang="pl-PL" sz="2200" b="1" dirty="0" smtClean="0">
                <a:cs typeface="Times New Roman" pitchFamily="18" charset="0"/>
              </a:rPr>
              <a:t> kołach naukowych z </a:t>
            </a:r>
            <a:r>
              <a:rPr lang="pl-PL" sz="2200" b="1" dirty="0" smtClean="0">
                <a:cs typeface="Times New Roman" pitchFamily="18" charset="0"/>
              </a:rPr>
              <a:t>matematyki, </a:t>
            </a:r>
            <a:r>
              <a:rPr lang="pl-PL" sz="2200" b="1" dirty="0" smtClean="0">
                <a:cs typeface="Times New Roman" pitchFamily="18" charset="0"/>
              </a:rPr>
              <a:t>fizyki, chemii i geografii 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pl-PL" sz="2200" b="1" dirty="0" smtClean="0">
                <a:cs typeface="Times New Roman" pitchFamily="18" charset="0"/>
              </a:rPr>
              <a:t> </a:t>
            </a:r>
            <a:r>
              <a:rPr lang="pl-PL" sz="2200" b="1" dirty="0" smtClean="0">
                <a:cs typeface="Times New Roman" pitchFamily="18" charset="0"/>
              </a:rPr>
              <a:t>zwiedzaniu Ośrodka Atomistyki w Świerku (2</a:t>
            </a:r>
            <a:r>
              <a:rPr lang="pl-PL" sz="2200" b="1" dirty="0" smtClean="0">
                <a:cs typeface="Times New Roman" pitchFamily="18" charset="0"/>
              </a:rPr>
              <a:t> wyjazdy po 16 uczniów)</a:t>
            </a:r>
            <a:endParaRPr lang="pl-PL" sz="22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2200" b="1" dirty="0" smtClean="0">
                <a:cs typeface="Times New Roman" pitchFamily="18" charset="0"/>
              </a:rPr>
              <a:t> wyjazdach zagranicznych podczas ferii letnich (Monachium </a:t>
            </a:r>
          </a:p>
          <a:p>
            <a:pPr marL="273050"/>
            <a:r>
              <a:rPr lang="pl-PL" sz="2200" b="1" dirty="0" smtClean="0">
                <a:cs typeface="Times New Roman" pitchFamily="18" charset="0"/>
              </a:rPr>
              <a:t>i Nűrnberg w Niemczech, Europejski Ośrodek Badań Jądrowych CERN w Genewie</a:t>
            </a:r>
            <a:r>
              <a:rPr lang="pl-PL" sz="2200" b="1" dirty="0" smtClean="0">
                <a:cs typeface="Times New Roman" pitchFamily="18" charset="0"/>
              </a:rPr>
              <a:t>) (6 uczniów)</a:t>
            </a:r>
            <a:endParaRPr lang="pl-PL" sz="22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2200" b="1" dirty="0" smtClean="0">
                <a:cs typeface="Times New Roman" pitchFamily="18" charset="0"/>
              </a:rPr>
              <a:t> obozach naukowych: matematyczno – fizycznych oraz </a:t>
            </a:r>
          </a:p>
          <a:p>
            <a:pPr marL="355600" indent="-82550"/>
            <a:r>
              <a:rPr lang="pl-PL" sz="2200" b="1" dirty="0" smtClean="0">
                <a:cs typeface="Times New Roman" pitchFamily="18" charset="0"/>
              </a:rPr>
              <a:t>biologiczno – geograficzno – </a:t>
            </a:r>
            <a:r>
              <a:rPr lang="pl-PL" sz="2200" b="1" dirty="0" smtClean="0">
                <a:cs typeface="Times New Roman" pitchFamily="18" charset="0"/>
              </a:rPr>
              <a:t>chemicznych (12 uczniów)</a:t>
            </a:r>
            <a:endParaRPr lang="pl-PL" sz="22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2200" b="1" dirty="0" smtClean="0">
                <a:cs typeface="Times New Roman" pitchFamily="18" charset="0"/>
              </a:rPr>
              <a:t> Festiwalach Innowatorów </a:t>
            </a:r>
            <a:r>
              <a:rPr lang="pl-PL" sz="2200" b="1" dirty="0" smtClean="0">
                <a:cs typeface="Times New Roman" pitchFamily="18" charset="0"/>
              </a:rPr>
              <a:t>(16 uczniów)</a:t>
            </a:r>
            <a:endParaRPr lang="pl-PL" sz="2200" b="1" dirty="0" smtClean="0"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pl-PL" sz="2200" b="1" dirty="0" smtClean="0">
                <a:cs typeface="Times New Roman" pitchFamily="18" charset="0"/>
              </a:rPr>
              <a:t> wizytach w szkołach </a:t>
            </a:r>
            <a:r>
              <a:rPr lang="pl-PL" sz="2200" b="1" dirty="0" err="1" smtClean="0">
                <a:cs typeface="Times New Roman" pitchFamily="18" charset="0"/>
              </a:rPr>
              <a:t>ponadgimnazjalnych</a:t>
            </a:r>
            <a:r>
              <a:rPr lang="pl-PL" sz="2200" b="1" dirty="0" smtClean="0">
                <a:cs typeface="Times New Roman" pitchFamily="18" charset="0"/>
              </a:rPr>
              <a:t> (2 wyjazdy po 16 uczniów)</a:t>
            </a:r>
            <a:endParaRPr lang="pl-PL" sz="2200" b="1" dirty="0" smtClean="0">
              <a:cs typeface="Times New Roman" pitchFamily="18" charset="0"/>
            </a:endParaRPr>
          </a:p>
          <a:p>
            <a:endParaRPr lang="pl-PL" b="1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Zajęcia dodatkowe i koła naukowe</a:t>
            </a:r>
            <a:endParaRPr lang="pl-PL" b="1" dirty="0"/>
          </a:p>
        </p:txBody>
      </p:sp>
      <p:pic>
        <p:nvPicPr>
          <p:cNvPr id="4" name="Obraz 3" descr="CIMG1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CIMG1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340768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M.A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005064"/>
            <a:ext cx="322666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683568" y="36450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Zajęcia dodatkowe z chemii.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20072" y="36450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Wykonywanie doświadczenia.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267744" y="60932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Maszyny proste wykonane przez uczniów naszej szkoły na kole naukowym.</a:t>
            </a: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Wyjazdy na zajęcia laboratoryjne</a:t>
            </a:r>
            <a:br>
              <a:rPr lang="pl-PL" sz="3200" b="1" dirty="0" smtClean="0"/>
            </a:br>
            <a:r>
              <a:rPr lang="pl-PL" sz="3200" b="1" dirty="0" smtClean="0"/>
              <a:t>do Instytutu Problemów Jądrowych w Świerku</a:t>
            </a:r>
            <a:endParaRPr lang="pl-PL" sz="3200" b="1" dirty="0"/>
          </a:p>
        </p:txBody>
      </p:sp>
      <p:pic>
        <p:nvPicPr>
          <p:cNvPr id="6" name="Obraz 5" descr="DSC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76119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DSC_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212976"/>
            <a:ext cx="376119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539552" y="40050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Pani Ewa Droste przybliża tajniki promieniowania.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76056" y="573325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Uczniowie słuchający wykładu o promieniowaniu elektromagnetycznym.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Pierwszy "Festiwal Innowatorów" odbył się 21 – 22 maja 2010 r.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700808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Podczas zajęć Festiwalu, prowadzonych w salach i pracowniach Augustowskiego Centrum Edukacyjnego, przedstawiono tematy: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„Tajniki aerodynamiki”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„200 stopni poniżej zera”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„Fizyka całkiem inaczej”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„Chemia w kuchni”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„Efekty specjalne czyli efektowna chemia”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„Chemia jabłka”</a:t>
            </a:r>
            <a:endParaRPr lang="pl-PL" b="1" dirty="0"/>
          </a:p>
        </p:txBody>
      </p:sp>
      <p:pic>
        <p:nvPicPr>
          <p:cNvPr id="5" name="Obraz 4" descr="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20486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22108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Drugi "Festiwal Innowatorów" </a:t>
            </a:r>
            <a:br>
              <a:rPr lang="pl-PL" b="1" dirty="0" smtClean="0"/>
            </a:br>
            <a:r>
              <a:rPr lang="pl-PL" b="1" dirty="0" smtClean="0"/>
              <a:t>odbył się 13 – 14 maja 2011 r.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95936" y="1556792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Podczas zajęć Festiwalu, prowadzonych w salach i pracowniach Augustowskiego Centrum Edukacyjnego, przedstawiono tematy: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„Fascynujący świat stawonogów”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„To nie magia, to fizyka!”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„Na pograniczu fizyki i chemii”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„Kolorowe reakcje chemiczne”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„Chemia od kuchni”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„Chemia Ziemi”</a:t>
            </a:r>
            <a:endParaRPr lang="pl-PL" b="1" dirty="0"/>
          </a:p>
        </p:txBody>
      </p:sp>
      <p:pic>
        <p:nvPicPr>
          <p:cNvPr id="5" name="Obraz 4" descr="AUGUSTÓW 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00_4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14908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rchi.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5558824" cy="54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Trzeci "Festiwal Innowatorów" </a:t>
            </a:r>
            <a:br>
              <a:rPr lang="pl-PL" b="1" dirty="0" smtClean="0"/>
            </a:br>
            <a:r>
              <a:rPr lang="pl-PL" b="1" dirty="0" smtClean="0"/>
              <a:t>odbył się 11 – 12 maja 2012 r.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556792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Podczas zajęć Festiwalu, prowadzonych w salach i pracowniach Augustowskiego Centrum Edukacyjnego, przedstawiono tematy: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„Konstruktorzy, wynalazcy, mistrzowie przetrwania – intrygujący świat bezkręgowców”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„Fascynujący świat magnetyzmu”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„Na pograniczu fizyki i chemii”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„Barwy, światło i czas”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„Chemia od kuchni”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 smtClean="0"/>
              <a:t>„Świat kolorów”</a:t>
            </a:r>
            <a:endParaRPr lang="pl-PL" b="1" dirty="0"/>
          </a:p>
        </p:txBody>
      </p:sp>
      <p:pic>
        <p:nvPicPr>
          <p:cNvPr id="6" name="Obraz 5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0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338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Motyw2</Template>
  <TotalTime>332</TotalTime>
  <Words>433</Words>
  <Application>Microsoft Office PowerPoint</Application>
  <PresentationFormat>Pokaz na ekranie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Motyw2</vt:lpstr>
      <vt:lpstr>Slajd 1</vt:lpstr>
      <vt:lpstr>Slajd 2</vt:lpstr>
      <vt:lpstr>Slajd 3</vt:lpstr>
      <vt:lpstr>Slajd 4</vt:lpstr>
      <vt:lpstr>Zajęcia dodatkowe i koła naukowe</vt:lpstr>
      <vt:lpstr>Wyjazdy na zajęcia laboratoryjne do Instytutu Problemów Jądrowych w Świerku</vt:lpstr>
      <vt:lpstr>Pierwszy "Festiwal Innowatorów" odbył się 21 – 22 maja 2010 r.</vt:lpstr>
      <vt:lpstr>Drugi "Festiwal Innowatorów"  odbył się 13 – 14 maja 2011 r.</vt:lpstr>
      <vt:lpstr>Trzeci "Festiwal Innowatorów"  odbył się 11 – 12 maja 2012 r.</vt:lpstr>
      <vt:lpstr>Czwarty "Festiwal Innowatorów"  odbył się 17 – 18 maja 2013 r.</vt:lpstr>
      <vt:lpstr>Zagraniczny wyjazd naukowy  do Centrum Badań Jądrowych CERN  w Genewie: 25.06. - 1.07.2011r.</vt:lpstr>
      <vt:lpstr>Zagraniczny wyjazd naukowy  do Centrum Badań Jądrowych CERN  w Genewie: 26.06. - 1.07.2013r.</vt:lpstr>
      <vt:lpstr>Wigierski Park Narodowy. Obóz biologiczno – geograficzno – chemiczny  4 – 9.07.2010r.  </vt:lpstr>
      <vt:lpstr>Wigierski Park Narodowy. Obóz biologiczno – geograficzno – chemiczny  22 – 27.08.2011r. </vt:lpstr>
      <vt:lpstr>Wigierski Park Narodowy. Obóz biologiczno – geograficzno – chemiczny  6 – 11.08.2012r.</vt:lpstr>
      <vt:lpstr>Obóz matematyczno – fizyczny.  Wojskowa Akademia Techniczna  w Warszawie. 8 czerwca - 3 lipca 2010r.</vt:lpstr>
      <vt:lpstr>Obóz matematyczno – fizyczny. Uniwersytet w Białymstoku:  11 - 16 lipca 2011r.</vt:lpstr>
      <vt:lpstr>Obóz naukowy na wyższej uczelni w Białymstoku: 6 – 11 sierpnia 2012r.</vt:lpstr>
      <vt:lpstr>Wakacyjna Akademia Naukowa:  6 – 13 sierpnia 2012r.</vt:lpstr>
      <vt:lpstr>Bibliografia: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</dc:creator>
  <cp:lastModifiedBy>as</cp:lastModifiedBy>
  <cp:revision>64</cp:revision>
  <dcterms:created xsi:type="dcterms:W3CDTF">2013-05-30T14:49:00Z</dcterms:created>
  <dcterms:modified xsi:type="dcterms:W3CDTF">2013-07-11T06:54:12Z</dcterms:modified>
</cp:coreProperties>
</file>