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handoutMasterIdLst>
    <p:handoutMasterId r:id="rId26"/>
  </p:handoutMasterIdLst>
  <p:sldIdLst>
    <p:sldId id="329" r:id="rId2"/>
    <p:sldId id="281" r:id="rId3"/>
    <p:sldId id="311" r:id="rId4"/>
    <p:sldId id="334" r:id="rId5"/>
    <p:sldId id="331" r:id="rId6"/>
    <p:sldId id="325" r:id="rId7"/>
    <p:sldId id="319" r:id="rId8"/>
    <p:sldId id="316" r:id="rId9"/>
    <p:sldId id="373" r:id="rId10"/>
    <p:sldId id="327" r:id="rId11"/>
    <p:sldId id="332" r:id="rId12"/>
    <p:sldId id="313" r:id="rId13"/>
    <p:sldId id="314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</p:sldIdLst>
  <p:sldSz cx="9144000" cy="6858000" type="screen4x3"/>
  <p:notesSz cx="6883400" cy="9906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53" autoAdjust="0"/>
  </p:normalViewPr>
  <p:slideViewPr>
    <p:cSldViewPr>
      <p:cViewPr>
        <p:scale>
          <a:sx n="77" d="100"/>
          <a:sy n="77" d="100"/>
        </p:scale>
        <p:origin x="-94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2FC6C-3A37-4150-BE7A-2A82E5A2DE63}" type="doc">
      <dgm:prSet loTypeId="urn:microsoft.com/office/officeart/2005/8/layout/pyramid2" loCatId="list" qsTypeId="urn:microsoft.com/office/officeart/2005/8/quickstyle/simple1" qsCatId="simple" csTypeId="urn:microsoft.com/office/officeart/2005/8/colors/accent0_2" csCatId="mainScheme" phldr="1"/>
      <dgm:spPr/>
    </dgm:pt>
    <dgm:pt modelId="{2728629C-6558-4EFE-A58C-924420F60F96}">
      <dgm:prSet phldrT="[Tekst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l-PL" sz="2400" b="1" dirty="0" smtClean="0">
              <a:solidFill>
                <a:schemeClr val="bg1"/>
              </a:solidFill>
              <a:latin typeface="Calibri" pitchFamily="34" charset="0"/>
            </a:rPr>
            <a:t>w miejscu zamieszkania</a:t>
          </a:r>
          <a:endParaRPr lang="pl-PL" sz="2400" b="1" dirty="0">
            <a:solidFill>
              <a:schemeClr val="bg1"/>
            </a:solidFill>
            <a:latin typeface="Calibri" pitchFamily="34" charset="0"/>
          </a:endParaRPr>
        </a:p>
      </dgm:t>
    </dgm:pt>
    <dgm:pt modelId="{1EEB0B3D-562B-4314-8AAC-9D4DA704EE26}" type="parTrans" cxnId="{B8750EDB-ED6C-4578-8C31-CDBE8CFB3980}">
      <dgm:prSet/>
      <dgm:spPr/>
      <dgm:t>
        <a:bodyPr/>
        <a:lstStyle/>
        <a:p>
          <a:endParaRPr lang="pl-PL"/>
        </a:p>
      </dgm:t>
    </dgm:pt>
    <dgm:pt modelId="{3D5782F2-7066-4109-8743-3AB756AF0C45}" type="sibTrans" cxnId="{B8750EDB-ED6C-4578-8C31-CDBE8CFB3980}">
      <dgm:prSet/>
      <dgm:spPr/>
      <dgm:t>
        <a:bodyPr/>
        <a:lstStyle/>
        <a:p>
          <a:endParaRPr lang="pl-PL"/>
        </a:p>
      </dgm:t>
    </dgm:pt>
    <dgm:pt modelId="{BC4A7E19-0970-4452-A140-B47217E1AAC7}">
      <dgm:prSet phldrT="[Tekst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l-PL" sz="2400" b="1" dirty="0" smtClean="0">
              <a:solidFill>
                <a:schemeClr val="bg1"/>
              </a:solidFill>
              <a:latin typeface="Calibri" pitchFamily="34" charset="0"/>
            </a:rPr>
            <a:t>przed i w trakcie podróży</a:t>
          </a:r>
          <a:endParaRPr lang="pl-PL" sz="2400" b="1" dirty="0">
            <a:solidFill>
              <a:schemeClr val="bg1"/>
            </a:solidFill>
            <a:latin typeface="Calibri" pitchFamily="34" charset="0"/>
          </a:endParaRPr>
        </a:p>
      </dgm:t>
    </dgm:pt>
    <dgm:pt modelId="{5AF5E735-FDE5-4D72-A59E-98448E6A63A3}" type="parTrans" cxnId="{D2AEBFCC-23FB-4999-AF56-87DE91909192}">
      <dgm:prSet/>
      <dgm:spPr/>
      <dgm:t>
        <a:bodyPr/>
        <a:lstStyle/>
        <a:p>
          <a:endParaRPr lang="pl-PL"/>
        </a:p>
      </dgm:t>
    </dgm:pt>
    <dgm:pt modelId="{3407C78E-8D60-45D7-840E-7ADC09AFA0A5}" type="sibTrans" cxnId="{D2AEBFCC-23FB-4999-AF56-87DE91909192}">
      <dgm:prSet/>
      <dgm:spPr/>
      <dgm:t>
        <a:bodyPr/>
        <a:lstStyle/>
        <a:p>
          <a:endParaRPr lang="pl-PL"/>
        </a:p>
      </dgm:t>
    </dgm:pt>
    <dgm:pt modelId="{B81522FD-35C1-46FA-ACC3-76387A375C15}">
      <dgm:prSet phldrT="[Tekst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l-PL" sz="2400" b="1" dirty="0" smtClean="0">
              <a:solidFill>
                <a:schemeClr val="bg1"/>
              </a:solidFill>
              <a:latin typeface="Calibri" pitchFamily="34" charset="0"/>
            </a:rPr>
            <a:t>podczas wypoczynku </a:t>
          </a:r>
          <a:endParaRPr lang="pl-PL" sz="2400" b="1" dirty="0">
            <a:solidFill>
              <a:schemeClr val="bg1"/>
            </a:solidFill>
            <a:latin typeface="Calibri" pitchFamily="34" charset="0"/>
          </a:endParaRPr>
        </a:p>
      </dgm:t>
    </dgm:pt>
    <dgm:pt modelId="{0BBCC881-44FE-40C9-8FE1-740B2E315A50}" type="sibTrans" cxnId="{C440ED59-95B9-445A-83CB-7CEF76EB4902}">
      <dgm:prSet/>
      <dgm:spPr/>
      <dgm:t>
        <a:bodyPr/>
        <a:lstStyle/>
        <a:p>
          <a:endParaRPr lang="pl-PL"/>
        </a:p>
      </dgm:t>
    </dgm:pt>
    <dgm:pt modelId="{F9A4A88F-8131-403F-A707-1E08574C0F96}" type="parTrans" cxnId="{C440ED59-95B9-445A-83CB-7CEF76EB4902}">
      <dgm:prSet/>
      <dgm:spPr/>
      <dgm:t>
        <a:bodyPr/>
        <a:lstStyle/>
        <a:p>
          <a:endParaRPr lang="pl-PL"/>
        </a:p>
      </dgm:t>
    </dgm:pt>
    <dgm:pt modelId="{C294C766-307F-4481-9F58-4B5A0C0D8AD1}" type="pres">
      <dgm:prSet presAssocID="{C6E2FC6C-3A37-4150-BE7A-2A82E5A2DE63}" presName="compositeShape" presStyleCnt="0">
        <dgm:presLayoutVars>
          <dgm:dir/>
          <dgm:resizeHandles/>
        </dgm:presLayoutVars>
      </dgm:prSet>
      <dgm:spPr/>
    </dgm:pt>
    <dgm:pt modelId="{2F300B44-BA0D-4DD2-8145-4453CCF5A0C6}" type="pres">
      <dgm:prSet presAssocID="{C6E2FC6C-3A37-4150-BE7A-2A82E5A2DE63}" presName="pyramid" presStyleLbl="node1" presStyleIdx="0" presStyleCnt="1"/>
      <dgm:spPr/>
    </dgm:pt>
    <dgm:pt modelId="{934D5CD6-D11E-4471-B26A-2E4C99A05678}" type="pres">
      <dgm:prSet presAssocID="{C6E2FC6C-3A37-4150-BE7A-2A82E5A2DE63}" presName="theList" presStyleCnt="0"/>
      <dgm:spPr/>
    </dgm:pt>
    <dgm:pt modelId="{D43F35F6-AB32-42F9-B132-CCF2CBA3F941}" type="pres">
      <dgm:prSet presAssocID="{2728629C-6558-4EFE-A58C-924420F60F96}" presName="aNode" presStyleLbl="fgAcc1" presStyleIdx="0" presStyleCnt="3" custScaleX="132911" custScaleY="71498" custLinFactNeighborX="26130" custLinFactNeighborY="452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329169-3FB1-453E-A5FC-0303102FF141}" type="pres">
      <dgm:prSet presAssocID="{2728629C-6558-4EFE-A58C-924420F60F96}" presName="aSpace" presStyleCnt="0"/>
      <dgm:spPr/>
    </dgm:pt>
    <dgm:pt modelId="{7C48F08F-3703-4722-B0A4-E7FA5D02CD2D}" type="pres">
      <dgm:prSet presAssocID="{BC4A7E19-0970-4452-A140-B47217E1AAC7}" presName="aNode" presStyleLbl="fgAcc1" presStyleIdx="1" presStyleCnt="3" custScaleX="134249" custScaleY="68457" custLinFactNeighborX="25841" custLinFactNeighborY="111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05F833-8CC9-457E-8DFB-2BDE7E6567DC}" type="pres">
      <dgm:prSet presAssocID="{BC4A7E19-0970-4452-A140-B47217E1AAC7}" presName="aSpace" presStyleCnt="0"/>
      <dgm:spPr/>
    </dgm:pt>
    <dgm:pt modelId="{0B54B0F6-4B3B-4686-B15D-A8FF0D2CD63B}" type="pres">
      <dgm:prSet presAssocID="{B81522FD-35C1-46FA-ACC3-76387A375C15}" presName="aNode" presStyleLbl="fgAcc1" presStyleIdx="2" presStyleCnt="3" custScaleX="135237" custScaleY="71196" custLinFactNeighborX="25840" custLinFactNeighborY="988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E6DF0B-F059-45B1-B27A-1636A95FC460}" type="pres">
      <dgm:prSet presAssocID="{B81522FD-35C1-46FA-ACC3-76387A375C15}" presName="aSpace" presStyleCnt="0"/>
      <dgm:spPr/>
    </dgm:pt>
  </dgm:ptLst>
  <dgm:cxnLst>
    <dgm:cxn modelId="{162678AA-BC6B-4872-948B-6D9790683E7B}" type="presOf" srcId="{B81522FD-35C1-46FA-ACC3-76387A375C15}" destId="{0B54B0F6-4B3B-4686-B15D-A8FF0D2CD63B}" srcOrd="0" destOrd="0" presId="urn:microsoft.com/office/officeart/2005/8/layout/pyramid2"/>
    <dgm:cxn modelId="{AD6D4D7B-76C7-4D93-B7C5-0E05119C0991}" type="presOf" srcId="{BC4A7E19-0970-4452-A140-B47217E1AAC7}" destId="{7C48F08F-3703-4722-B0A4-E7FA5D02CD2D}" srcOrd="0" destOrd="0" presId="urn:microsoft.com/office/officeart/2005/8/layout/pyramid2"/>
    <dgm:cxn modelId="{4C6BC9BA-EBCC-4661-BF13-37831965003E}" type="presOf" srcId="{2728629C-6558-4EFE-A58C-924420F60F96}" destId="{D43F35F6-AB32-42F9-B132-CCF2CBA3F941}" srcOrd="0" destOrd="0" presId="urn:microsoft.com/office/officeart/2005/8/layout/pyramid2"/>
    <dgm:cxn modelId="{C440ED59-95B9-445A-83CB-7CEF76EB4902}" srcId="{C6E2FC6C-3A37-4150-BE7A-2A82E5A2DE63}" destId="{B81522FD-35C1-46FA-ACC3-76387A375C15}" srcOrd="2" destOrd="0" parTransId="{F9A4A88F-8131-403F-A707-1E08574C0F96}" sibTransId="{0BBCC881-44FE-40C9-8FE1-740B2E315A50}"/>
    <dgm:cxn modelId="{B8750EDB-ED6C-4578-8C31-CDBE8CFB3980}" srcId="{C6E2FC6C-3A37-4150-BE7A-2A82E5A2DE63}" destId="{2728629C-6558-4EFE-A58C-924420F60F96}" srcOrd="0" destOrd="0" parTransId="{1EEB0B3D-562B-4314-8AAC-9D4DA704EE26}" sibTransId="{3D5782F2-7066-4109-8743-3AB756AF0C45}"/>
    <dgm:cxn modelId="{D2AEBFCC-23FB-4999-AF56-87DE91909192}" srcId="{C6E2FC6C-3A37-4150-BE7A-2A82E5A2DE63}" destId="{BC4A7E19-0970-4452-A140-B47217E1AAC7}" srcOrd="1" destOrd="0" parTransId="{5AF5E735-FDE5-4D72-A59E-98448E6A63A3}" sibTransId="{3407C78E-8D60-45D7-840E-7ADC09AFA0A5}"/>
    <dgm:cxn modelId="{6A82D461-C55A-4545-9AD4-28F16B25C05F}" type="presOf" srcId="{C6E2FC6C-3A37-4150-BE7A-2A82E5A2DE63}" destId="{C294C766-307F-4481-9F58-4B5A0C0D8AD1}" srcOrd="0" destOrd="0" presId="urn:microsoft.com/office/officeart/2005/8/layout/pyramid2"/>
    <dgm:cxn modelId="{33DEE756-98F7-4090-BBAF-8844089294C5}" type="presParOf" srcId="{C294C766-307F-4481-9F58-4B5A0C0D8AD1}" destId="{2F300B44-BA0D-4DD2-8145-4453CCF5A0C6}" srcOrd="0" destOrd="0" presId="urn:microsoft.com/office/officeart/2005/8/layout/pyramid2"/>
    <dgm:cxn modelId="{694BC0E1-8AFA-4B1B-AB51-24552A64BB68}" type="presParOf" srcId="{C294C766-307F-4481-9F58-4B5A0C0D8AD1}" destId="{934D5CD6-D11E-4471-B26A-2E4C99A05678}" srcOrd="1" destOrd="0" presId="urn:microsoft.com/office/officeart/2005/8/layout/pyramid2"/>
    <dgm:cxn modelId="{2BCCBC0B-AE3C-48DE-9866-F58AF002C5D5}" type="presParOf" srcId="{934D5CD6-D11E-4471-B26A-2E4C99A05678}" destId="{D43F35F6-AB32-42F9-B132-CCF2CBA3F941}" srcOrd="0" destOrd="0" presId="urn:microsoft.com/office/officeart/2005/8/layout/pyramid2"/>
    <dgm:cxn modelId="{CE2264B3-482B-4A68-99AB-88569C0D8D30}" type="presParOf" srcId="{934D5CD6-D11E-4471-B26A-2E4C99A05678}" destId="{6F329169-3FB1-453E-A5FC-0303102FF141}" srcOrd="1" destOrd="0" presId="urn:microsoft.com/office/officeart/2005/8/layout/pyramid2"/>
    <dgm:cxn modelId="{E336067A-2AD7-4A78-9675-CE5405F4BC60}" type="presParOf" srcId="{934D5CD6-D11E-4471-B26A-2E4C99A05678}" destId="{7C48F08F-3703-4722-B0A4-E7FA5D02CD2D}" srcOrd="2" destOrd="0" presId="urn:microsoft.com/office/officeart/2005/8/layout/pyramid2"/>
    <dgm:cxn modelId="{A7396FA7-B48B-4237-A2AA-5753253D2439}" type="presParOf" srcId="{934D5CD6-D11E-4471-B26A-2E4C99A05678}" destId="{3905F833-8CC9-457E-8DFB-2BDE7E6567DC}" srcOrd="3" destOrd="0" presId="urn:microsoft.com/office/officeart/2005/8/layout/pyramid2"/>
    <dgm:cxn modelId="{E970B4FC-CD43-49FB-9BC9-9A858375DA42}" type="presParOf" srcId="{934D5CD6-D11E-4471-B26A-2E4C99A05678}" destId="{0B54B0F6-4B3B-4686-B15D-A8FF0D2CD63B}" srcOrd="4" destOrd="0" presId="urn:microsoft.com/office/officeart/2005/8/layout/pyramid2"/>
    <dgm:cxn modelId="{6BB14693-727D-43B9-9E73-157E56FBCDD9}" type="presParOf" srcId="{934D5CD6-D11E-4471-B26A-2E4C99A05678}" destId="{B7E6DF0B-F059-45B1-B27A-1636A95FC46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00B44-BA0D-4DD2-8145-4453CCF5A0C6}">
      <dsp:nvSpPr>
        <dsp:cNvPr id="0" name=""/>
        <dsp:cNvSpPr/>
      </dsp:nvSpPr>
      <dsp:spPr>
        <a:xfrm>
          <a:off x="1595132" y="0"/>
          <a:ext cx="4143404" cy="4143404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F35F6-AB32-42F9-B132-CCF2CBA3F941}">
      <dsp:nvSpPr>
        <dsp:cNvPr id="0" name=""/>
        <dsp:cNvSpPr/>
      </dsp:nvSpPr>
      <dsp:spPr>
        <a:xfrm>
          <a:off x="3927389" y="490947"/>
          <a:ext cx="3579575" cy="952381"/>
        </a:xfrm>
        <a:prstGeom prst="roundRect">
          <a:avLst/>
        </a:prstGeom>
        <a:solidFill>
          <a:schemeClr val="tx2">
            <a:lumMod val="60000"/>
            <a:lumOff val="40000"/>
            <a:alpha val="9000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bg1"/>
              </a:solidFill>
              <a:latin typeface="Calibri" pitchFamily="34" charset="0"/>
            </a:rPr>
            <a:t>w miejscu zamieszkania</a:t>
          </a:r>
          <a:endParaRPr lang="pl-PL" sz="24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973880" y="537438"/>
        <a:ext cx="3486593" cy="859399"/>
      </dsp:txXfrm>
    </dsp:sp>
    <dsp:sp modelId="{7C48F08F-3703-4722-B0A4-E7FA5D02CD2D}">
      <dsp:nvSpPr>
        <dsp:cNvPr id="0" name=""/>
        <dsp:cNvSpPr/>
      </dsp:nvSpPr>
      <dsp:spPr>
        <a:xfrm>
          <a:off x="3901588" y="1553050"/>
          <a:ext cx="3615610" cy="911874"/>
        </a:xfrm>
        <a:prstGeom prst="roundRect">
          <a:avLst/>
        </a:prstGeom>
        <a:solidFill>
          <a:schemeClr val="tx2">
            <a:lumMod val="60000"/>
            <a:lumOff val="40000"/>
            <a:alpha val="9000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bg1"/>
              </a:solidFill>
              <a:latin typeface="Calibri" pitchFamily="34" charset="0"/>
            </a:rPr>
            <a:t>przed i w trakcie podróży</a:t>
          </a:r>
          <a:endParaRPr lang="pl-PL" sz="24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946102" y="1597564"/>
        <a:ext cx="3526582" cy="822846"/>
      </dsp:txXfrm>
    </dsp:sp>
    <dsp:sp modelId="{0B54B0F6-4B3B-4686-B15D-A8FF0D2CD63B}">
      <dsp:nvSpPr>
        <dsp:cNvPr id="0" name=""/>
        <dsp:cNvSpPr/>
      </dsp:nvSpPr>
      <dsp:spPr>
        <a:xfrm>
          <a:off x="3888257" y="2629367"/>
          <a:ext cx="3642219" cy="948358"/>
        </a:xfrm>
        <a:prstGeom prst="roundRect">
          <a:avLst/>
        </a:prstGeom>
        <a:solidFill>
          <a:schemeClr val="tx2">
            <a:lumMod val="60000"/>
            <a:lumOff val="40000"/>
            <a:alpha val="9000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bg1"/>
              </a:solidFill>
              <a:latin typeface="Calibri" pitchFamily="34" charset="0"/>
            </a:rPr>
            <a:t>podczas wypoczynku </a:t>
          </a:r>
          <a:endParaRPr lang="pl-PL" sz="24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934552" y="2675662"/>
        <a:ext cx="3549629" cy="855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5B3B3F4-DFBA-45E0-81D3-DB934950B6D8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8ADFBEE-3FEA-4709-BC4C-CBD0F178355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882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56BF782-57F2-479C-84FE-FD8AE3A38B99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975" y="4705350"/>
            <a:ext cx="5505450" cy="4457700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ACE9214-1BA3-430B-9F8B-E51B0E07C7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829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583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94236A-FD73-4F2D-9B56-03D3CFEE62CB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D1EF92-27E4-47E0-9FE3-3C6571DAA232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604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0BB63A-E4F8-45B7-91A0-F772AC0C6D0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1C53F-A3BE-45DC-9B96-82D5D443DDB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624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8C4187-5C8E-4890-908B-1CE5E0F55EC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8EF1E-1E98-4F81-BBD9-AB930C2921BC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645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7D9FCE-206E-4275-906F-B56A375A21A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6F66A-7DAA-41CD-B1EB-EDDBE52AE49A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7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19A9D9-B2B3-45DE-90A4-6AA2FB445C80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437D0A-32A3-43B2-8D3F-0F22DA2F8C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039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4B76B-D3B2-4BBE-8E37-828FE03F0FEB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42C9C-1AD4-47A2-AFCF-E8244E3F64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02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6791F-347C-466C-9771-4C40E9A988D3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EFDA3-100C-4A0C-BF36-1E035BBA6C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727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8187-2BAB-4972-AFA7-53047EC734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347585"/>
      </p:ext>
    </p:extLst>
  </p:cSld>
  <p:clrMapOvr>
    <a:masterClrMapping/>
  </p:clrMapOvr>
  <p:transition spd="slow"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E81D7-FFFB-4372-8526-B7FFE0468B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294120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4ADF1-B646-4020-8456-74EB0D1963AE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3666B-2F38-42DA-8FEA-28175EC171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93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50196-C4C8-4650-99CB-3649159875E2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8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EDA8D8-AFB7-4CA0-90B2-18ED56CF0A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188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BF4074-6510-4F60-819F-66E98C8BEA9E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B2D60F-4E08-4DB0-8CA4-CA9E28C3AD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33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ABBAFA-D57F-4C6B-8EB1-5526E70F8411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8" name="Symbol zastępczy numeru slajd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A916B4F-1E7D-48A2-A1BE-59F052FA00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2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06AD6-FBA6-4736-AD41-9A8AA5858D35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7F17-5C21-45CD-BA76-577B0CCB0C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41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13C96-2D89-4789-A0AF-682685D68523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AF7CE1E-D6C9-4943-A3C7-F6346E6AFF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865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A94B-C085-4C18-9944-1983AA297DED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6832-55BA-4D5E-BF7B-462D571918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59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B0647D-9101-4B39-BB79-DD0F34C26844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10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56DE726-A91A-4138-92D1-594780827E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997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D2DCEF-EC69-4BDF-BB8F-24BD550EB7EE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A2C02F-308F-4622-8918-5FEBB6AE6A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2" r:id="rId2"/>
    <p:sldLayoutId id="2147483787" r:id="rId3"/>
    <p:sldLayoutId id="2147483788" r:id="rId4"/>
    <p:sldLayoutId id="2147483789" r:id="rId5"/>
    <p:sldLayoutId id="2147483783" r:id="rId6"/>
    <p:sldLayoutId id="2147483790" r:id="rId7"/>
    <p:sldLayoutId id="2147483784" r:id="rId8"/>
    <p:sldLayoutId id="2147483791" r:id="rId9"/>
    <p:sldLayoutId id="2147483785" r:id="rId10"/>
    <p:sldLayoutId id="2147483792" r:id="rId11"/>
    <p:sldLayoutId id="2147483794" r:id="rId12"/>
    <p:sldLayoutId id="214748379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alibri" pitchFamily="34" charset="0"/>
              </a:rPr>
              <a:t>Bezpieczne  wakacje</a:t>
            </a:r>
            <a:endParaRPr lang="pl-PL" dirty="0"/>
          </a:p>
        </p:txBody>
      </p:sp>
      <p:pic>
        <p:nvPicPr>
          <p:cNvPr id="12291" name="Picture 14" descr="D:\Do prezentacjii\logo slwop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2636838"/>
            <a:ext cx="2586038" cy="2581275"/>
          </a:xfrm>
        </p:spPr>
      </p:pic>
      <p:pic>
        <p:nvPicPr>
          <p:cNvPr id="5" name="Obraz 4" descr="Logo mazowsze.gif"/>
          <p:cNvPicPr>
            <a:picLocks noChangeAspect="1"/>
          </p:cNvPicPr>
          <p:nvPr/>
        </p:nvPicPr>
        <p:blipFill>
          <a:blip r:embed="rId3">
            <a:lum bright="26000" contrast="10000"/>
          </a:blip>
          <a:stretch>
            <a:fillRect/>
          </a:stretch>
        </p:blipFill>
        <p:spPr>
          <a:xfrm>
            <a:off x="2987675" y="2492375"/>
            <a:ext cx="2879725" cy="2881313"/>
          </a:xfrm>
          <a:prstGeom prst="rect">
            <a:avLst/>
          </a:prstGeom>
          <a:effectLst>
            <a:outerShdw blurRad="50800" dist="1016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20970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b="1" smtClean="0">
                <a:latin typeface="Calibri" pitchFamily="34" charset="0"/>
              </a:rPr>
              <a:t>Prace polowe</a:t>
            </a:r>
            <a:endParaRPr lang="pl-PL" altLang="pl-PL" smtClean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850" y="1844675"/>
            <a:ext cx="6551613" cy="5013325"/>
          </a:xfrm>
        </p:spPr>
        <p:txBody>
          <a:bodyPr>
            <a:normAutofit fontScale="850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dirty="0" smtClean="0">
                <a:latin typeface="Calibri" pitchFamily="34" charset="0"/>
              </a:rPr>
              <a:t>Każda pracująca maszyna stanowi potencjalne zagrożenie.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dirty="0" smtClean="0">
                <a:latin typeface="Calibri" pitchFamily="34" charset="0"/>
              </a:rPr>
              <a:t>Każdy kontakt ze zwierzętami gospodarczymi wiąże się z ryzykiem.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dirty="0" smtClean="0">
                <a:latin typeface="Calibri" pitchFamily="34" charset="0"/>
              </a:rPr>
              <a:t>Każda praca z chemicznymi środkami ochrony roślin niesie niebezpieczeństwo zatrucia.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dirty="0" smtClean="0">
                <a:latin typeface="Calibri" pitchFamily="34" charset="0"/>
              </a:rPr>
              <a:t>Nawet podczas obserwacji pracy rodziców lub przebywaniu w otoczeniu maszyn i zwierząt gospodarczych należy zachować szczególną ostrożność.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dirty="0" smtClean="0">
                <a:latin typeface="Calibri" pitchFamily="34" charset="0"/>
              </a:rPr>
              <a:t>Traktor można prowadzić tylko wtedy jeśli posiadamy prawo jazdy, czyli po ukończeniu 18 roku życia</a:t>
            </a:r>
          </a:p>
        </p:txBody>
      </p:sp>
      <p:pic>
        <p:nvPicPr>
          <p:cNvPr id="4" name="Obraz 3" descr="Logo mazowsze.gif"/>
          <p:cNvPicPr>
            <a:picLocks noChangeAspect="1"/>
          </p:cNvPicPr>
          <p:nvPr/>
        </p:nvPicPr>
        <p:blipFill>
          <a:blip r:embed="rId2">
            <a:lum bright="26000" contrast="10000"/>
          </a:blip>
          <a:stretch>
            <a:fillRect/>
          </a:stretch>
        </p:blipFill>
        <p:spPr>
          <a:xfrm>
            <a:off x="7715250" y="142875"/>
            <a:ext cx="1000125" cy="1000125"/>
          </a:xfrm>
          <a:prstGeom prst="rect">
            <a:avLst/>
          </a:prstGeom>
          <a:effectLst>
            <a:outerShdw blurRad="50800" dist="1016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21509" name="Picture 2" descr="C:\Documents and Settings\Policja KWP\Pulpit\Monika\BW 2012\KOLOROWANKA II\Maszyny rolnicze 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916113"/>
            <a:ext cx="18256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C:\Documents and Settings\Policja KWP\Pulpit\Monika\BW 2012\KOLOROWANKA II\Nie niszcz przyrod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084763"/>
            <a:ext cx="18256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Obraz 7" descr="http://www.kwp.radom.pl/upload/image/POLECAMY/Bezpieczne%20wakacje/prace%20polowe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429000"/>
            <a:ext cx="18002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6911975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b="1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388" y="1557338"/>
            <a:ext cx="4968875" cy="3987800"/>
          </a:xfrm>
        </p:spPr>
        <p:txBody>
          <a:bodyPr>
            <a:normAutofit fontScale="5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3300" dirty="0" smtClean="0">
                <a:solidFill>
                  <a:srgbClr val="C00000"/>
                </a:solidFill>
              </a:rPr>
              <a:t>W </a:t>
            </a:r>
            <a:r>
              <a:rPr lang="pl-PL" sz="3600" dirty="0" smtClean="0">
                <a:solidFill>
                  <a:srgbClr val="C00000"/>
                </a:solidFill>
              </a:rPr>
              <a:t>wyniku wypalenia trawy dochodzi do wielu szkodliwych procesów, tj.: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3600" dirty="0" smtClean="0"/>
              <a:t>ziemia wyjaławia się, zahamowany zostaje bardzo pożyteczny, naturalny rozkład resztek roślinnych oraz asymilacja azotu z powietrza,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3600" dirty="0" smtClean="0"/>
              <a:t>do atmosfery przedostaje się szereg związków chemicznych będących truciznami zarówno dla ludzi jak i zwierząt,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3600" dirty="0" smtClean="0"/>
              <a:t>niszczone są miejsca lęgowe oraz ginie wiele gatunków zwierząt gnieżdżących </a:t>
            </a:r>
            <a:br>
              <a:rPr lang="pl-PL" sz="3600" dirty="0" smtClean="0"/>
            </a:br>
            <a:r>
              <a:rPr lang="pl-PL" sz="3600" dirty="0" smtClean="0"/>
              <a:t>się na ziemi i w krzewach.</a:t>
            </a:r>
            <a:endParaRPr lang="pl-PL" sz="3300" b="1" dirty="0" smtClean="0">
              <a:solidFill>
                <a:srgbClr val="C00000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dirty="0"/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15987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23850" y="5300663"/>
            <a:ext cx="8442325" cy="12239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>
                <a:latin typeface="Calibri" pitchFamily="34" charset="0"/>
                <a:cs typeface="+mn-cs"/>
              </a:rPr>
              <a:t>Należy pamiętać, że po zimie trawy są wysuszone i palą się bardzo szybko. W rozprzestrzenianiu ognia pomagają także powiewy wiatru. W przypadku gwałtownej zmiany jego kierunku, pożary bardzo często wymykają się spod kontroli i przenoszą na pobliskie lasy i zabudowania. </a:t>
            </a:r>
            <a:endParaRPr lang="pl-PL" sz="2900" dirty="0">
              <a:latin typeface="Calibri" pitchFamily="34" charset="0"/>
              <a:cs typeface="+mn-cs"/>
            </a:endParaRPr>
          </a:p>
        </p:txBody>
      </p:sp>
      <p:pic>
        <p:nvPicPr>
          <p:cNvPr id="22534" name="Picture 2" descr="D:\Dokumenty\Karo(L)\Dokumenty\2010\Listopad_10\Kalendarz_2011\Projekt\Foto_Strategia\KG Mła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73238"/>
            <a:ext cx="37433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612775" y="228600"/>
            <a:ext cx="640715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400" b="1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Prace polowe</a:t>
            </a:r>
            <a:endParaRPr lang="pl-PL" sz="440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42875"/>
            <a:ext cx="81153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kern="0" dirty="0" smtClean="0">
                <a:latin typeface="Calibri" pitchFamily="34" charset="0"/>
              </a:rPr>
              <a:t>Niebezpieczne  zwierzęta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625" y="1628775"/>
            <a:ext cx="8429625" cy="4943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altLang="pl-PL" sz="2000" b="1" smtClean="0">
                <a:solidFill>
                  <a:srgbClr val="FF0000"/>
                </a:solidFill>
                <a:latin typeface="Calibri" pitchFamily="34" charset="0"/>
              </a:rPr>
              <a:t>JAK  ZACHOWAĆ  SIĘ  W  RAZIE  ATAKU  PSA?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2000" b="1" smtClean="0">
                <a:latin typeface="Calibri" pitchFamily="34" charset="0"/>
              </a:rPr>
              <a:t>Agresywny pies wysyła znaki ostrzegawcze:</a:t>
            </a:r>
            <a:endParaRPr lang="pl-PL" altLang="pl-PL" sz="2000" smtClean="0">
              <a:latin typeface="Calibri" pitchFamily="34" charset="0"/>
            </a:endParaRPr>
          </a:p>
          <a:p>
            <a:pPr eaLnBrk="1" hangingPunct="1"/>
            <a:r>
              <a:rPr lang="pl-PL" altLang="pl-PL" sz="2000" smtClean="0">
                <a:latin typeface="Calibri" pitchFamily="34" charset="0"/>
              </a:rPr>
              <a:t>ma zjeżoną sierść, położone uszy, sztywne nogi, uniesiony ogon, </a:t>
            </a:r>
          </a:p>
          <a:p>
            <a:pPr eaLnBrk="1" hangingPunct="1"/>
            <a:r>
              <a:rPr lang="pl-PL" altLang="pl-PL" sz="2000" smtClean="0">
                <a:latin typeface="Calibri" pitchFamily="34" charset="0"/>
              </a:rPr>
              <a:t>warczy, szczeka, pokazuje zęby, skacze dookoła osoby, którą osacza.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2000" b="1" smtClean="0">
                <a:latin typeface="Calibri" pitchFamily="34" charset="0"/>
              </a:rPr>
              <a:t>Co wtedy zrobić?</a:t>
            </a:r>
            <a:endParaRPr lang="pl-PL" altLang="pl-PL" sz="2000" smtClean="0">
              <a:latin typeface="Calibri" pitchFamily="34" charset="0"/>
            </a:endParaRPr>
          </a:p>
          <a:p>
            <a:pPr eaLnBrk="1" hangingPunct="1"/>
            <a:r>
              <a:rPr lang="pl-PL" altLang="pl-PL" sz="2000" smtClean="0">
                <a:latin typeface="Calibri" pitchFamily="34" charset="0"/>
              </a:rPr>
              <a:t>Stań, nie uciekaj.</a:t>
            </a:r>
          </a:p>
          <a:p>
            <a:pPr eaLnBrk="1" hangingPunct="1"/>
            <a:r>
              <a:rPr lang="pl-PL" altLang="pl-PL" sz="2000" smtClean="0">
                <a:latin typeface="Calibri" pitchFamily="34" charset="0"/>
              </a:rPr>
              <a:t>Nie patrz psu w oczy, nie okazuj strachu.</a:t>
            </a:r>
          </a:p>
          <a:p>
            <a:pPr eaLnBrk="1" hangingPunct="1"/>
            <a:r>
              <a:rPr lang="pl-PL" altLang="pl-PL" sz="2000" smtClean="0">
                <a:latin typeface="Calibri" pitchFamily="34" charset="0"/>
              </a:rPr>
              <a:t>Nie odwracaj się, zwłaszcza jeśli jest duży, bo gdy skoczy na ciebie, może Cię przewrócić.</a:t>
            </a:r>
          </a:p>
          <a:p>
            <a:pPr eaLnBrk="1" hangingPunct="1"/>
            <a:r>
              <a:rPr lang="pl-PL" altLang="pl-PL" sz="2000" smtClean="0">
                <a:latin typeface="Calibri" pitchFamily="34" charset="0"/>
              </a:rPr>
              <a:t>Stań do psa bokiem, na lekko rozstawionych nogach. To pozwali Ci utrzymać równowagę.</a:t>
            </a:r>
          </a:p>
          <a:p>
            <a:pPr eaLnBrk="1" hangingPunct="1"/>
            <a:r>
              <a:rPr lang="pl-PL" altLang="pl-PL" sz="2000" smtClean="0">
                <a:latin typeface="Calibri" pitchFamily="34" charset="0"/>
              </a:rPr>
              <a:t>Staraj się przyjąć pozycję żółwia. Ochronisz te części ciała, które zwykle gryzie pies.</a:t>
            </a:r>
          </a:p>
        </p:txBody>
      </p:sp>
      <p:pic>
        <p:nvPicPr>
          <p:cNvPr id="4" name="Obraz 3" descr="Logo mazowsze.gif"/>
          <p:cNvPicPr>
            <a:picLocks noChangeAspect="1"/>
          </p:cNvPicPr>
          <p:nvPr/>
        </p:nvPicPr>
        <p:blipFill>
          <a:blip r:embed="rId2">
            <a:lum bright="26000" contrast="10000"/>
          </a:blip>
          <a:stretch>
            <a:fillRect/>
          </a:stretch>
        </p:blipFill>
        <p:spPr>
          <a:xfrm>
            <a:off x="7715250" y="142875"/>
            <a:ext cx="1000125" cy="1000125"/>
          </a:xfrm>
          <a:prstGeom prst="rect">
            <a:avLst/>
          </a:prstGeom>
          <a:effectLst>
            <a:outerShdw blurRad="50800" dist="1016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p:transition advTm="5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42875"/>
            <a:ext cx="81153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kern="0" dirty="0" smtClean="0">
                <a:latin typeface="Calibri" pitchFamily="34" charset="0"/>
              </a:rPr>
              <a:t>Niebezpieczne  zwierzęta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500" y="1785938"/>
            <a:ext cx="8043863" cy="4357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altLang="pl-PL" sz="2400" b="1" smtClean="0">
                <a:latin typeface="Calibri" pitchFamily="34" charset="0"/>
              </a:rPr>
              <a:t>Tak przyjmuje się pozycję żółwia:</a:t>
            </a:r>
            <a:endParaRPr lang="pl-PL" altLang="pl-PL" sz="2400" smtClean="0">
              <a:latin typeface="Calibri" pitchFamily="34" charset="0"/>
            </a:endParaRPr>
          </a:p>
          <a:p>
            <a:pPr eaLnBrk="1" hangingPunct="1"/>
            <a:r>
              <a:rPr lang="pl-PL" altLang="pl-PL" sz="2400" smtClean="0">
                <a:latin typeface="Calibri" pitchFamily="34" charset="0"/>
              </a:rPr>
              <a:t>spleć dłonie do wewnątrz,</a:t>
            </a:r>
          </a:p>
          <a:p>
            <a:pPr eaLnBrk="1" hangingPunct="1"/>
            <a:r>
              <a:rPr lang="pl-PL" altLang="pl-PL" sz="2400" smtClean="0">
                <a:latin typeface="Calibri" pitchFamily="34" charset="0"/>
              </a:rPr>
              <a:t>schowaj kciuki do środka,</a:t>
            </a:r>
          </a:p>
          <a:p>
            <a:pPr eaLnBrk="1" hangingPunct="1"/>
            <a:r>
              <a:rPr lang="pl-PL" altLang="pl-PL" sz="2400" smtClean="0">
                <a:latin typeface="Calibri" pitchFamily="34" charset="0"/>
              </a:rPr>
              <a:t>załóż ręce na kark,</a:t>
            </a:r>
          </a:p>
          <a:p>
            <a:pPr eaLnBrk="1" hangingPunct="1"/>
            <a:r>
              <a:rPr lang="pl-PL" altLang="pl-PL" sz="2400" smtClean="0">
                <a:latin typeface="Calibri" pitchFamily="34" charset="0"/>
              </a:rPr>
              <a:t>osłoń nimi także uszy,</a:t>
            </a:r>
          </a:p>
          <a:p>
            <a:pPr eaLnBrk="1" hangingPunct="1"/>
            <a:r>
              <a:rPr lang="pl-PL" altLang="pl-PL" sz="2400" smtClean="0">
                <a:latin typeface="Calibri" pitchFamily="34" charset="0"/>
              </a:rPr>
              <a:t>kucnij,</a:t>
            </a:r>
          </a:p>
          <a:p>
            <a:pPr eaLnBrk="1" hangingPunct="1"/>
            <a:r>
              <a:rPr lang="pl-PL" altLang="pl-PL" sz="2400" smtClean="0">
                <a:latin typeface="Calibri" pitchFamily="34" charset="0"/>
              </a:rPr>
              <a:t>przyciągnij głowę do kolan.</a:t>
            </a:r>
          </a:p>
          <a:p>
            <a:pPr eaLnBrk="1" hangingPunct="1"/>
            <a:r>
              <a:rPr lang="pl-PL" altLang="pl-PL" sz="2400" smtClean="0">
                <a:latin typeface="Calibri" pitchFamily="34" charset="0"/>
              </a:rPr>
              <a:t>Pies, zniechęcony taką postawą i brakiem reakcji ze strony ofiary, na ogół odchodzi.</a:t>
            </a:r>
          </a:p>
          <a:p>
            <a:pPr eaLnBrk="1" hangingPunct="1"/>
            <a:endParaRPr lang="pl-PL" altLang="pl-PL" sz="2200" smtClean="0">
              <a:latin typeface="Calibri" pitchFamily="34" charset="0"/>
            </a:endParaRPr>
          </a:p>
        </p:txBody>
      </p:sp>
      <p:pic>
        <p:nvPicPr>
          <p:cNvPr id="24580" name="Obraz 3" descr="http://www.kwp.radom.pl/upload/image/POLECAMY/Bezpieczne%20wakacje/obr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286000"/>
            <a:ext cx="33258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Logo mazowsze.gif"/>
          <p:cNvPicPr>
            <a:picLocks noChangeAspect="1"/>
          </p:cNvPicPr>
          <p:nvPr/>
        </p:nvPicPr>
        <p:blipFill>
          <a:blip r:embed="rId3">
            <a:lum bright="26000" contrast="10000"/>
          </a:blip>
          <a:stretch>
            <a:fillRect/>
          </a:stretch>
        </p:blipFill>
        <p:spPr>
          <a:xfrm>
            <a:off x="7715250" y="142875"/>
            <a:ext cx="1000125" cy="1000125"/>
          </a:xfrm>
          <a:prstGeom prst="rect">
            <a:avLst/>
          </a:prstGeom>
          <a:effectLst>
            <a:outerShdw blurRad="50800" dist="1016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p:transition advTm="5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51520" y="1844824"/>
            <a:ext cx="8739893" cy="313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PIESZY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RUCHU DROGOWYM</a:t>
            </a:r>
          </a:p>
        </p:txBody>
      </p:sp>
      <p:pic>
        <p:nvPicPr>
          <p:cNvPr id="3" name="Picture 2" descr="Logo WR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24618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0" y="2349500"/>
            <a:ext cx="9144000" cy="3252788"/>
          </a:xfrm>
        </p:spPr>
        <p:txBody>
          <a:bodyPr>
            <a:normAutofit fontScale="92500" lnSpcReduction="2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4400" b="1" dirty="0" smtClean="0">
                <a:solidFill>
                  <a:srgbClr val="000000"/>
                </a:solidFill>
                <a:latin typeface="Calibri" pitchFamily="34" charset="0"/>
              </a:rPr>
              <a:t>Dziecko w wieku </a:t>
            </a:r>
            <a:br>
              <a:rPr lang="pl-PL" sz="44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4400" b="1" dirty="0" smtClean="0">
                <a:solidFill>
                  <a:srgbClr val="000000"/>
                </a:solidFill>
                <a:latin typeface="Calibri" pitchFamily="34" charset="0"/>
              </a:rPr>
              <a:t>do 7 lat może korzystać </a:t>
            </a:r>
            <a:br>
              <a:rPr lang="pl-PL" sz="44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4400" b="1" dirty="0" smtClean="0">
                <a:solidFill>
                  <a:srgbClr val="000000"/>
                </a:solidFill>
                <a:latin typeface="Calibri" pitchFamily="34" charset="0"/>
              </a:rPr>
              <a:t>z drogi tylko pod opieką osoby, </a:t>
            </a:r>
          </a:p>
          <a:p>
            <a:pPr marL="320040" indent="-32004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4400" b="1" dirty="0" smtClean="0">
                <a:solidFill>
                  <a:srgbClr val="000000"/>
                </a:solidFill>
                <a:latin typeface="Calibri" pitchFamily="34" charset="0"/>
              </a:rPr>
              <a:t>która osiągnęła wiek </a:t>
            </a:r>
            <a:br>
              <a:rPr lang="pl-PL" sz="44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4400" b="1" dirty="0" smtClean="0">
                <a:solidFill>
                  <a:srgbClr val="000000"/>
                </a:solidFill>
                <a:latin typeface="Calibri" pitchFamily="34" charset="0"/>
              </a:rPr>
              <a:t>co najmniej 10 lat. </a:t>
            </a:r>
            <a:br>
              <a:rPr lang="pl-PL" sz="4400" b="1" dirty="0" smtClean="0">
                <a:solidFill>
                  <a:srgbClr val="000000"/>
                </a:solidFill>
                <a:latin typeface="Calibri" pitchFamily="34" charset="0"/>
              </a:rPr>
            </a:br>
            <a:endParaRPr lang="pl-PL" sz="4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20040" indent="-320040" algn="ctr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4400" dirty="0" smtClean="0"/>
          </a:p>
          <a:p>
            <a:pPr marL="320040" indent="-320040" algn="ctr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4400" dirty="0" smtClean="0"/>
          </a:p>
        </p:txBody>
      </p:sp>
      <p:pic>
        <p:nvPicPr>
          <p:cNvPr id="3" name="Picture 2" descr="Logo WR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24618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7561262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100" b="1" dirty="0" smtClean="0">
                <a:latin typeface="Calibri" pitchFamily="34" charset="0"/>
              </a:rPr>
              <a:t>Pieszy w ruchu drogowym</a:t>
            </a:r>
            <a:r>
              <a:rPr lang="pl-PL" sz="2700" dirty="0" smtClean="0">
                <a:latin typeface="Calibri" pitchFamily="34" charset="0"/>
              </a:rPr>
              <a:t/>
            </a:r>
            <a:br>
              <a:rPr lang="pl-PL" sz="2700" dirty="0" smtClean="0">
                <a:latin typeface="Calibri" pitchFamily="34" charset="0"/>
              </a:rPr>
            </a:br>
            <a:r>
              <a:rPr lang="pl-PL" dirty="0" smtClean="0"/>
              <a:t> 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8" presetClass="entr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0" y="1989138"/>
            <a:ext cx="9144000" cy="3252787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20040" indent="-32004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3600" b="1" dirty="0" smtClean="0">
                <a:solidFill>
                  <a:srgbClr val="000000"/>
                </a:solidFill>
                <a:latin typeface="Calibri" pitchFamily="34" charset="0"/>
              </a:rPr>
              <a:t>Pieszy w wieku do 15 lat, poruszając </a:t>
            </a:r>
            <a:br>
              <a:rPr lang="pl-PL" sz="36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600" b="1" dirty="0" smtClean="0">
                <a:solidFill>
                  <a:srgbClr val="000000"/>
                </a:solidFill>
                <a:latin typeface="Calibri" pitchFamily="34" charset="0"/>
              </a:rPr>
              <a:t>się po drodze po zmierzchu, poza obszarem zabudowanym, jest obowiązany używać elementów odblaskowych w sposób widoczny </a:t>
            </a:r>
            <a:br>
              <a:rPr lang="pl-PL" sz="36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600" b="1" dirty="0" smtClean="0">
                <a:solidFill>
                  <a:srgbClr val="000000"/>
                </a:solidFill>
                <a:latin typeface="Calibri" pitchFamily="34" charset="0"/>
              </a:rPr>
              <a:t>dla innych uczestników ruchu. </a:t>
            </a:r>
            <a:endParaRPr lang="pl-PL" sz="3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Picture 2" descr="Logo WR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24618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7561262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100" b="1" dirty="0" smtClean="0">
                <a:latin typeface="Calibri" pitchFamily="34" charset="0"/>
              </a:rPr>
              <a:t>Pieszy w ruchu drogowym</a:t>
            </a:r>
            <a:r>
              <a:rPr lang="pl-PL" sz="2700" dirty="0" smtClean="0">
                <a:latin typeface="Calibri" pitchFamily="34" charset="0"/>
              </a:rPr>
              <a:t/>
            </a:r>
            <a:br>
              <a:rPr lang="pl-PL" sz="2700" dirty="0" smtClean="0">
                <a:latin typeface="Calibri" pitchFamily="34" charset="0"/>
              </a:rPr>
            </a:br>
            <a:r>
              <a:rPr lang="pl-PL" dirty="0" smtClean="0"/>
              <a:t> 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8" presetClass="entr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611188" y="1916113"/>
            <a:ext cx="7921625" cy="37449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l-PL" altLang="pl-PL" b="1" smtClean="0"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pl-PL" altLang="pl-PL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Pieszy jest obowiązany korzystać z chodnika lub drogi dla pieszych, a w razie ich braku – z lewego pobocza. Jeżeli nie ma pobocza lub czasowo nie można z niego korzystać, pieszy może korzystać z lewej strony jezdni, pod warunkiem zajmowania miejsca jak najbliżej jej krawędzi i </a:t>
            </a:r>
            <a:r>
              <a:rPr lang="pl-PL" altLang="pl-PL" b="1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ustępowania miejsca </a:t>
            </a:r>
            <a:r>
              <a:rPr lang="pl-PL" altLang="pl-PL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nadjeżdżającemu pojazdowi.</a:t>
            </a:r>
          </a:p>
        </p:txBody>
      </p:sp>
      <p:pic>
        <p:nvPicPr>
          <p:cNvPr id="3" name="Picture 2" descr="Logo WR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24618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7561262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100" b="1" dirty="0" smtClean="0">
                <a:latin typeface="Calibri" pitchFamily="34" charset="0"/>
              </a:rPr>
              <a:t>Pieszy w ruchu drogowym</a:t>
            </a:r>
            <a:r>
              <a:rPr lang="pl-PL" sz="2700" dirty="0" smtClean="0">
                <a:latin typeface="Calibri" pitchFamily="34" charset="0"/>
              </a:rPr>
              <a:t/>
            </a:r>
            <a:br>
              <a:rPr lang="pl-PL" sz="2700" dirty="0" smtClean="0">
                <a:latin typeface="Calibri" pitchFamily="34" charset="0"/>
              </a:rPr>
            </a:br>
            <a:r>
              <a:rPr lang="pl-PL" dirty="0" smtClean="0"/>
              <a:t> 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8" presetClass="entr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607680" y="68431"/>
            <a:ext cx="7895110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200" b="1" dirty="0">
                <a:ln w="28575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ROWERZYŚCI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ln w="6350">
                <a:solidFill>
                  <a:srgbClr val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n w="6350">
                  <a:solidFill>
                    <a:srgbClr val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kartę rowerową można uzyskać po ukończeniu 10 lat</a:t>
            </a:r>
          </a:p>
        </p:txBody>
      </p:sp>
      <p:sp>
        <p:nvSpPr>
          <p:cNvPr id="16387" name="pole tekstowe 16"/>
          <p:cNvSpPr txBox="1">
            <a:spLocks noChangeArrowheads="1"/>
          </p:cNvSpPr>
          <p:nvPr/>
        </p:nvSpPr>
        <p:spPr bwMode="auto">
          <a:xfrm>
            <a:off x="971550" y="2628850"/>
            <a:ext cx="7416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KARTA ROWEROWA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ln>
                <a:solidFill>
                  <a:srgbClr val="000000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OŚWIETLENIE ROWERU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ln>
                <a:solidFill>
                  <a:srgbClr val="000000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KASK OCHRONNY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ln>
                <a:solidFill>
                  <a:srgbClr val="000000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KAMIZELKA ODBLASKOWA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ln>
                <a:solidFill>
                  <a:srgbClr val="000000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ln>
                <a:solidFill>
                  <a:schemeClr val="tx1"/>
                </a:solidFill>
              </a:ln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607680" y="68431"/>
            <a:ext cx="789511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200" b="1" dirty="0">
                <a:ln w="28575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ROWERZYŚCI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n w="6350">
                  <a:solidFill>
                    <a:srgbClr val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kartę rowerową można uzyskać po ukończeniu 10 lat</a:t>
            </a:r>
          </a:p>
        </p:txBody>
      </p:sp>
      <p:sp>
        <p:nvSpPr>
          <p:cNvPr id="16387" name="pole tekstowe 16"/>
          <p:cNvSpPr txBox="1">
            <a:spLocks noChangeArrowheads="1"/>
          </p:cNvSpPr>
          <p:nvPr/>
        </p:nvSpPr>
        <p:spPr bwMode="auto">
          <a:xfrm>
            <a:off x="971550" y="2628850"/>
            <a:ext cx="7416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Kierujący rowerem jest obowiązany korzystać  z drogi dla rowerów lub z drogi </a:t>
            </a:r>
            <a:b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dla rowerów i pieszych. </a:t>
            </a:r>
            <a:r>
              <a:rPr lang="pl-PL" sz="2800" b="1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/>
            </a:r>
            <a:br>
              <a:rPr lang="pl-PL" sz="2800" b="1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</a:br>
            <a:endParaRPr lang="pl-PL" sz="2800" b="1" dirty="0">
              <a:ln>
                <a:solidFill>
                  <a:schemeClr val="tx1"/>
                </a:solidFill>
              </a:ln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Kierujący rowerem, korzystając z drogi </a:t>
            </a:r>
            <a:b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dla rowerów i pieszych, </a:t>
            </a:r>
            <a:b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jest obowiązany zachować szczególną ostrożność i ustępować miejsca pieszym.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ln>
                <a:solidFill>
                  <a:schemeClr val="tx1"/>
                </a:solidFill>
              </a:ln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2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20"/>
                            </p:stCondLst>
                            <p:childTnLst>
                              <p:par>
                                <p:cTn id="32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857224" y="285728"/>
            <a:ext cx="8172448" cy="78581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Calibri" pitchFamily="34" charset="0"/>
                <a:ea typeface="+mj-ea"/>
                <a:cs typeface="+mj-cs"/>
              </a:rPr>
              <a:t>Bezpieczne  wakacje  2012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28596" y="1785926"/>
          <a:ext cx="8429684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/>
          <p:cNvSpPr txBox="1"/>
          <p:nvPr/>
        </p:nvSpPr>
        <p:spPr>
          <a:xfrm rot="17764060">
            <a:off x="1564481" y="3710782"/>
            <a:ext cx="35782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Bezpieczeństwo</a:t>
            </a:r>
          </a:p>
        </p:txBody>
      </p:sp>
      <p:pic>
        <p:nvPicPr>
          <p:cNvPr id="13317" name="Picture 25" descr="Mapa z powiatam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43125"/>
            <a:ext cx="21542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9" descr="C:\DYSK D\GUZIK\Prezentacje\Pliki do prezentacji\Droga pieszo-rowero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6" t="65234" r="29391" b="23569"/>
          <a:stretch>
            <a:fillRect/>
          </a:stretch>
        </p:blipFill>
        <p:spPr bwMode="auto">
          <a:xfrm>
            <a:off x="539750" y="4508500"/>
            <a:ext cx="20986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4716463" y="2276475"/>
            <a:ext cx="3887787" cy="1081088"/>
          </a:xfrm>
        </p:spPr>
        <p:txBody>
          <a:bodyPr>
            <a:normAutofit fontScale="92500" lnSpcReduction="1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rgbClr val="000000"/>
                </a:solidFill>
                <a:cs typeface="Arial" charset="0"/>
              </a:rPr>
              <a:t>Rowerzyści i piesi korzystają z tej strony drogi którą wskazuje znak.</a:t>
            </a:r>
          </a:p>
        </p:txBody>
      </p:sp>
      <p:pic>
        <p:nvPicPr>
          <p:cNvPr id="7" name="Obraz 6" descr="Znaki C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916113"/>
            <a:ext cx="19018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 descr="Znak C13 I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190023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3132138" y="5300663"/>
            <a:ext cx="5543550" cy="936625"/>
          </a:xfrm>
        </p:spPr>
        <p:txBody>
          <a:bodyPr>
            <a:normAutofit fontScale="85000" lnSpcReduction="2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rgbClr val="000000"/>
                </a:solidFill>
                <a:cs typeface="Arial" charset="0"/>
              </a:rPr>
              <a:t>Piesi korzystają z całej szerokości drogi.</a:t>
            </a:r>
          </a:p>
          <a:p>
            <a:pPr marL="320040" indent="-32004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rgbClr val="000000"/>
                </a:solidFill>
                <a:cs typeface="Arial" charset="0"/>
              </a:rPr>
              <a:t>Kierujący rowerami mają obowiązek ustąpić miejsca pieszym.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7561262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100" b="1" dirty="0" smtClean="0">
                <a:latin typeface="Calibri" pitchFamily="34" charset="0"/>
              </a:rPr>
              <a:t>ZNAKI  SZCZEGÓLNE</a:t>
            </a:r>
            <a:r>
              <a:rPr lang="pl-PL" sz="2700" dirty="0" smtClean="0">
                <a:latin typeface="Calibri" pitchFamily="34" charset="0"/>
              </a:rPr>
              <a:t/>
            </a:r>
            <a:br>
              <a:rPr lang="pl-PL" sz="2700" dirty="0" smtClean="0">
                <a:latin typeface="Calibri" pitchFamily="34" charset="0"/>
              </a:rPr>
            </a:br>
            <a:r>
              <a:rPr lang="pl-PL" dirty="0" smtClean="0"/>
              <a:t> 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13" name="Picture 2" descr="Logo WR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24618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8" presetClass="entr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72008" y="1628800"/>
            <a:ext cx="8964488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Karta motorowerowa </a:t>
            </a:r>
            <a:r>
              <a:rPr lang="pl-PL" sz="36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0000"/>
                </a:solidFill>
                <a:latin typeface="+mn-lt"/>
                <a:cs typeface="+mn-cs"/>
              </a:rPr>
              <a:t>można uzyskać po ukończeniu 13 lat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rgbClr val="00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KARTA MOTOROWEROWA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ln>
                <a:solidFill>
                  <a:srgbClr val="000000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KASK OCHRONNY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ln>
                <a:solidFill>
                  <a:srgbClr val="000000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UBEZPIECZENIE OC MOTOROWERU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ln>
                <a:solidFill>
                  <a:srgbClr val="000000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OBOWIĄZKOWE WYPOSAŻENIE </a:t>
            </a:r>
            <a:endParaRPr lang="pl-PL" b="1" i="1" dirty="0">
              <a:ln>
                <a:solidFill>
                  <a:srgbClr val="000000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latin typeface="+mn-lt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1561" y="188640"/>
            <a:ext cx="626469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3810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MOTOROWERZYŚCI</a:t>
            </a:r>
          </a:p>
        </p:txBody>
      </p:sp>
      <p:pic>
        <p:nvPicPr>
          <p:cNvPr id="4" name="Picture 2" descr="Logo WR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24618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72008" y="1844825"/>
            <a:ext cx="9071992" cy="52937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Kategoria AM</a:t>
            </a:r>
            <a:r>
              <a:rPr lang="pl-PL" sz="36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rgbClr val="000000"/>
                </a:solidFill>
                <a:latin typeface="+mn-lt"/>
                <a:cs typeface="+mn-cs"/>
              </a:rPr>
              <a:t>(uprawnia do kierowania motorowerami i lekkimi czterokołowcami - masa do 350 kg, prędkość do 45 km/h, silnik o pojemności do 50 cm3.)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000000"/>
                </a:solidFill>
                <a:latin typeface="+mn-lt"/>
                <a:cs typeface="+mn-cs"/>
              </a:rPr>
              <a:t>Osoba, która ukończyła </a:t>
            </a:r>
            <a: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14</a:t>
            </a:r>
            <a:r>
              <a:rPr lang="pl-PL" sz="2400" b="1" dirty="0">
                <a:latin typeface="+mn-lt"/>
                <a:cs typeface="+mn-cs"/>
              </a:rPr>
              <a:t> </a:t>
            </a:r>
            <a:r>
              <a:rPr lang="pl-PL" sz="2400" b="1" dirty="0">
                <a:solidFill>
                  <a:srgbClr val="000000"/>
                </a:solidFill>
                <a:latin typeface="+mn-lt"/>
                <a:cs typeface="+mn-cs"/>
              </a:rPr>
              <a:t>lat, a nie ukończyła </a:t>
            </a:r>
            <a: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3300"/>
                </a:solidFill>
                <a:latin typeface="+mn-lt"/>
                <a:cs typeface="+mn-cs"/>
              </a:rPr>
              <a:t>18</a:t>
            </a:r>
            <a:r>
              <a:rPr lang="pl-PL" sz="2400" b="1" dirty="0">
                <a:latin typeface="+mn-lt"/>
                <a:cs typeface="+mn-cs"/>
              </a:rPr>
              <a:t> </a:t>
            </a:r>
            <a:r>
              <a:rPr lang="pl-PL" sz="2400" b="1" dirty="0">
                <a:solidFill>
                  <a:srgbClr val="000000"/>
                </a:solidFill>
                <a:latin typeface="+mn-lt"/>
                <a:cs typeface="+mn-cs"/>
              </a:rPr>
              <a:t>lat, </a:t>
            </a:r>
            <a:r>
              <a:rPr lang="pl-PL" sz="2400" b="1" dirty="0">
                <a:latin typeface="+mn-lt"/>
                <a:cs typeface="+mn-cs"/>
              </a:rPr>
              <a:t/>
            </a:r>
            <a:br>
              <a:rPr lang="pl-PL" sz="2400" b="1" dirty="0">
                <a:latin typeface="+mn-lt"/>
                <a:cs typeface="+mn-cs"/>
              </a:rPr>
            </a:br>
            <a:r>
              <a:rPr lang="pl-PL" sz="2400" b="1" dirty="0">
                <a:solidFill>
                  <a:srgbClr val="000000"/>
                </a:solidFill>
                <a:latin typeface="+mn-lt"/>
                <a:cs typeface="+mn-cs"/>
              </a:rPr>
              <a:t>może uzyskać prawo jazdy ww. kategorii jeżeli: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400" b="1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b="1" i="1" dirty="0">
                <a:solidFill>
                  <a:srgbClr val="000000"/>
                </a:solidFill>
                <a:latin typeface="+mn-lt"/>
                <a:cs typeface="+mn-cs"/>
              </a:rPr>
              <a:t> odbyła szkolenie wymagane do uzyskania prawa jazdy danej kategorii;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b="1" i="1" dirty="0">
                <a:solidFill>
                  <a:srgbClr val="000000"/>
                </a:solidFill>
                <a:latin typeface="+mn-lt"/>
                <a:cs typeface="+mn-cs"/>
              </a:rPr>
              <a:t> zdała egzamin państwowy wymagany do uzyskania prawa jazdy </a:t>
            </a:r>
            <a:br>
              <a:rPr lang="pl-PL" b="1" i="1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pl-PL" b="1" i="1" dirty="0">
                <a:solidFill>
                  <a:srgbClr val="000000"/>
                </a:solidFill>
                <a:latin typeface="+mn-lt"/>
                <a:cs typeface="+mn-cs"/>
              </a:rPr>
              <a:t>  odpowiedniej kategorii;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b="1" i="1" dirty="0">
                <a:solidFill>
                  <a:srgbClr val="000000"/>
                </a:solidFill>
                <a:latin typeface="+mn-lt"/>
                <a:cs typeface="+mn-cs"/>
              </a:rPr>
              <a:t> posiada pisemną zgodę rodzica lub opiekuna.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Przepis wchodzi w życie z dniem </a:t>
            </a:r>
            <a:br>
              <a:rPr lang="pl-PL" sz="32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pl-PL" sz="32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19 stycznia 2013 roku.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latin typeface="+mn-lt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3528" y="260648"/>
            <a:ext cx="69432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3810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MOTOROWERZYŚCI</a:t>
            </a:r>
          </a:p>
        </p:txBody>
      </p:sp>
      <p:pic>
        <p:nvPicPr>
          <p:cNvPr id="4" name="Picture 2" descr="Logo WR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24618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 WR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24618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7561262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100" b="1" dirty="0" smtClean="0">
                <a:latin typeface="Calibri" pitchFamily="34" charset="0"/>
              </a:rPr>
              <a:t>Bezpieczeństwo uczestników ruchu drogowego</a:t>
            </a:r>
            <a:r>
              <a:rPr lang="pl-PL" sz="2700" dirty="0" smtClean="0">
                <a:latin typeface="Calibri" pitchFamily="34" charset="0"/>
              </a:rPr>
              <a:t/>
            </a:r>
            <a:br>
              <a:rPr lang="pl-PL" sz="2700" dirty="0" smtClean="0">
                <a:latin typeface="Calibri" pitchFamily="34" charset="0"/>
              </a:rPr>
            </a:br>
            <a:r>
              <a:rPr lang="pl-PL" dirty="0" smtClean="0"/>
              <a:t> 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7544" y="1844825"/>
            <a:ext cx="8280920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Podróżując pojazdem pamiętaj 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4000" b="1" dirty="0">
              <a:ln>
                <a:solidFill>
                  <a:srgbClr val="000000"/>
                </a:solidFill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pl-PL" sz="3200" dirty="0">
                <a:ln>
                  <a:solidFill>
                    <a:srgbClr val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fotelikach lub specjalnych siedziskach dla dzieci;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dirty="0">
                <a:ln>
                  <a:solidFill>
                    <a:srgbClr val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zapiętych pasach bezpieczeństwa;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dirty="0">
                <a:ln>
                  <a:solidFill>
                    <a:srgbClr val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przerwach w długich podróżach;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dirty="0">
                <a:ln>
                  <a:solidFill>
                    <a:srgbClr val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przestrzeganiu przepisów ruchu drogowego przez kierującego pojazdem.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785813" y="457200"/>
            <a:ext cx="8205787" cy="542925"/>
          </a:xfrm>
        </p:spPr>
        <p:txBody>
          <a:bodyPr/>
          <a:lstStyle/>
          <a:p>
            <a:pPr eaLnBrk="1" hangingPunct="1"/>
            <a:r>
              <a:rPr lang="pl-PL" altLang="pl-PL" sz="3200" b="1" smtClean="0"/>
              <a:t>Bezpiecznie w miejscu zamieszkania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86125" y="2000250"/>
            <a:ext cx="2786063" cy="4079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altLang="pl-PL" b="1" smtClean="0"/>
              <a:t>Zagrożenia:</a:t>
            </a:r>
            <a:endParaRPr lang="pl-PL" altLang="pl-PL" smtClean="0"/>
          </a:p>
          <a:p>
            <a:pPr eaLnBrk="1" hangingPunct="1"/>
            <a:r>
              <a:rPr lang="pl-PL" altLang="pl-PL" smtClean="0"/>
              <a:t>Internet,</a:t>
            </a:r>
          </a:p>
          <a:p>
            <a:pPr eaLnBrk="1" hangingPunct="1"/>
            <a:r>
              <a:rPr lang="pl-PL" altLang="pl-PL" smtClean="0"/>
              <a:t>nieznajomy,</a:t>
            </a:r>
          </a:p>
          <a:p>
            <a:pPr eaLnBrk="1" hangingPunct="1"/>
            <a:r>
              <a:rPr lang="pl-PL" altLang="pl-PL" smtClean="0"/>
              <a:t>gaz, ogień, prąd elektryczny, woda.</a:t>
            </a:r>
          </a:p>
          <a:p>
            <a:pPr eaLnBrk="1" hangingPunct="1"/>
            <a:endParaRPr lang="pl-PL" altLang="pl-PL" smtClean="0"/>
          </a:p>
          <a:p>
            <a:pPr eaLnBrk="1" hangingPunct="1"/>
            <a:endParaRPr lang="pl-PL" altLang="pl-PL" smtClean="0"/>
          </a:p>
        </p:txBody>
      </p:sp>
      <p:pic>
        <p:nvPicPr>
          <p:cNvPr id="14340" name="Picture 3" descr="E:\KOLOROWANKA II\Kontakt 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71688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E:\KOLOROWANKA II\Kuchenka 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429125"/>
            <a:ext cx="25717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Obraz 6" descr="http://www.kwp.radom.pl/upload/image/POLECAMY/Bezpieczne%20wakacje/cukierek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25"/>
            <a:ext cx="25400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 descr="E:\KOLOROWANKA II\Internet 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29125"/>
            <a:ext cx="25717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 descr="Logo mazowsze.gif"/>
          <p:cNvPicPr>
            <a:picLocks noChangeAspect="1"/>
          </p:cNvPicPr>
          <p:nvPr/>
        </p:nvPicPr>
        <p:blipFill>
          <a:blip r:embed="rId6">
            <a:lum bright="26000" contrast="10000"/>
          </a:blip>
          <a:stretch>
            <a:fillRect/>
          </a:stretch>
        </p:blipFill>
        <p:spPr>
          <a:xfrm>
            <a:off x="7715250" y="142875"/>
            <a:ext cx="1000125" cy="1000125"/>
          </a:xfrm>
          <a:prstGeom prst="rect">
            <a:avLst/>
          </a:prstGeom>
          <a:effectLst>
            <a:outerShdw blurRad="50800" dist="1016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6551613" cy="990600"/>
          </a:xfrm>
        </p:spPr>
        <p:txBody>
          <a:bodyPr/>
          <a:lstStyle/>
          <a:p>
            <a:pPr eaLnBrk="1" hangingPunct="1"/>
            <a:r>
              <a:rPr lang="pl-PL" altLang="pl-PL" sz="3600" b="1" smtClean="0">
                <a:latin typeface="Calibri" pitchFamily="34" charset="0"/>
              </a:rPr>
              <a:t>Bezpiecznie w domu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4319588" cy="24765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3300" b="1" dirty="0" smtClean="0">
                <a:solidFill>
                  <a:srgbClr val="C00000"/>
                </a:solidFill>
                <a:latin typeface="Calibri" pitchFamily="34" charset="0"/>
              </a:rPr>
              <a:t>ogień,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3300" dirty="0" smtClean="0">
                <a:latin typeface="Calibri" pitchFamily="34" charset="0"/>
              </a:rPr>
              <a:t>w domu bardzo łatwo zaprószyć ogień, co może doprowadzić do pożaru i groźnych poparzeń</a:t>
            </a:r>
            <a:endParaRPr lang="pl-PL" dirty="0" smtClean="0">
              <a:latin typeface="Calibri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dirty="0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15987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23850" y="4508500"/>
            <a:ext cx="8442325" cy="20161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pl-PL" sz="29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prąd elektryczny,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pl-PL" sz="2900" dirty="0">
                <a:latin typeface="Calibri" pitchFamily="34" charset="0"/>
                <a:cs typeface="+mn-cs"/>
              </a:rPr>
              <a:t>większość urządzeń znajdujących się w gospodarstwie domowym zasilana jest energią elektryczną, dlatego też należy zachować szczególną ostrożność podczas ich używania, bezpośredni kontakt z prądem elektrycznym może doprowadzić do groźnego porażenia i spowodować nieodwracalne kalectwo lub zgon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pl-PL" sz="2900" dirty="0">
              <a:latin typeface="+mn-lt"/>
              <a:cs typeface="+mn-cs"/>
            </a:endParaRPr>
          </a:p>
        </p:txBody>
      </p:sp>
      <p:pic>
        <p:nvPicPr>
          <p:cNvPr id="15366" name="Picture 3" descr="C:\Documents and Settings\Właścićel\Pulpit\wspólne akcje PSP i OSP w 2008\Pawłowo Cedrob\P1300260.JPG"/>
          <p:cNvPicPr>
            <a:picLocks noChangeAspect="1" noChangeArrowheads="1"/>
          </p:cNvPicPr>
          <p:nvPr/>
        </p:nvPicPr>
        <p:blipFill>
          <a:blip r:embed="rId3">
            <a:lum bright="-26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44640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6551613" cy="990600"/>
          </a:xfrm>
        </p:spPr>
        <p:txBody>
          <a:bodyPr/>
          <a:lstStyle/>
          <a:p>
            <a:pPr eaLnBrk="1" hangingPunct="1"/>
            <a:r>
              <a:rPr lang="pl-PL" altLang="pl-PL" sz="3600" b="1" smtClean="0">
                <a:latin typeface="Calibri" pitchFamily="34" charset="0"/>
              </a:rPr>
              <a:t>Bezpiecznie w domu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3455988" cy="3052763"/>
          </a:xfrm>
        </p:spPr>
        <p:txBody>
          <a:bodyPr>
            <a:normAutofit fontScale="70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3300" b="1" dirty="0" smtClean="0">
                <a:solidFill>
                  <a:srgbClr val="C00000"/>
                </a:solidFill>
                <a:latin typeface="Calibri" pitchFamily="34" charset="0"/>
              </a:rPr>
              <a:t>gaz,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3300" dirty="0" smtClean="0">
                <a:latin typeface="Calibri" pitchFamily="34" charset="0"/>
              </a:rPr>
              <a:t>ulatnianie się gazu może spowodować groźne dla zdrowia, a nawet dla życia zatrucie organizmu każdego człowieka, ponadto może doprowadzić do wybuchu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dirty="0"/>
          </a:p>
        </p:txBody>
      </p:sp>
      <p:pic>
        <p:nvPicPr>
          <p:cNvPr id="16388" name="Picture 19" descr="D:\Dokumenty\Karo(L)\Dokumenty\2010\Listopad_10\Kalendarz_2011\Projekt\Foto_Strategia\wiejska-pozar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628775"/>
            <a:ext cx="48672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15987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23850" y="4797425"/>
            <a:ext cx="8442325" cy="1727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pl-PL" sz="29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woda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pl-PL" sz="2900" dirty="0">
                <a:latin typeface="Calibri" pitchFamily="34" charset="0"/>
                <a:cs typeface="+mn-cs"/>
              </a:rPr>
              <a:t>cieknący kran, niedokręcony zawór czy nieszczelny wąż do pralki, mogą spowodować zalanie całego mieszkania. Dlatego  zawsze należy sprawdzać czy dobrze zakręciliśmy wodę. </a:t>
            </a:r>
            <a:endParaRPr lang="pl-PL" sz="29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mtClean="0"/>
              <a:t>INTERNET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l-PL" altLang="pl-PL" smtClean="0"/>
              <a:t>W Internecie kryje się wiele zagrożeń.</a:t>
            </a:r>
          </a:p>
          <a:p>
            <a:pPr eaLnBrk="1" hangingPunct="1"/>
            <a:r>
              <a:rPr lang="pl-PL" altLang="pl-PL" smtClean="0"/>
              <a:t>Internet to rzecz tworzona przez wiele osób, a jego istotą są kontakty między ludźmi. </a:t>
            </a:r>
          </a:p>
          <a:p>
            <a:pPr eaLnBrk="1" hangingPunct="1"/>
            <a:r>
              <a:rPr lang="pl-PL" altLang="pl-PL" smtClean="0"/>
              <a:t>Korzystając z niego można poznać osoby, o podobnych zainteresowaniach, swoich rówieśników i innych użytkowników. </a:t>
            </a:r>
          </a:p>
          <a:p>
            <a:pPr eaLnBrk="1" hangingPunct="1"/>
            <a:r>
              <a:rPr lang="pl-PL" altLang="pl-PL" smtClean="0"/>
              <a:t>Dzięki niemu możemy zawierać cenne znajomości z ludźmi, których w przeciwnym razie być może nigdy byśmy nie spotkali.</a:t>
            </a:r>
          </a:p>
          <a:p>
            <a:pPr eaLnBrk="1" hangingPunct="1"/>
            <a:endParaRPr lang="pl-PL" altLang="pl-PL" smtClean="0"/>
          </a:p>
        </p:txBody>
      </p:sp>
      <p:pic>
        <p:nvPicPr>
          <p:cNvPr id="4" name="Obraz 3" descr="Logo mazowsze.gif"/>
          <p:cNvPicPr>
            <a:picLocks noChangeAspect="1"/>
          </p:cNvPicPr>
          <p:nvPr/>
        </p:nvPicPr>
        <p:blipFill>
          <a:blip r:embed="rId2">
            <a:lum bright="26000" contrast="10000"/>
          </a:blip>
          <a:stretch>
            <a:fillRect/>
          </a:stretch>
        </p:blipFill>
        <p:spPr>
          <a:xfrm>
            <a:off x="7715250" y="142875"/>
            <a:ext cx="1000125" cy="1000125"/>
          </a:xfrm>
          <a:prstGeom prst="rect">
            <a:avLst/>
          </a:prstGeom>
          <a:effectLst>
            <a:outerShdw blurRad="50800" dist="1016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288" y="1600200"/>
            <a:ext cx="5616575" cy="5257800"/>
          </a:xfrm>
        </p:spPr>
        <p:txBody>
          <a:bodyPr/>
          <a:lstStyle/>
          <a:p>
            <a:pPr eaLnBrk="1" hangingPunct="1"/>
            <a:r>
              <a:rPr lang="pl-PL" altLang="pl-PL" sz="2400" smtClean="0">
                <a:latin typeface="Calibri" pitchFamily="34" charset="0"/>
              </a:rPr>
              <a:t>Czy to co piszą o sobie osoby spotkane w Sieci jest prawdą? </a:t>
            </a:r>
          </a:p>
          <a:p>
            <a:pPr eaLnBrk="1" hangingPunct="1"/>
            <a:r>
              <a:rPr lang="pl-PL" altLang="pl-PL" sz="2400" smtClean="0">
                <a:latin typeface="Calibri" pitchFamily="34" charset="0"/>
              </a:rPr>
              <a:t>Czy mamy pewność, że nasz internetowy znajomy jest osobą, za którą się podaje, szczególnie wtedy, kiedy znajomość internetowa staje się bliższa, a zwłaszcza, gdy ma się przenieść do prawdziwego świata!?</a:t>
            </a:r>
          </a:p>
          <a:p>
            <a:pPr eaLnBrk="1" hangingPunct="1"/>
            <a:r>
              <a:rPr lang="pl-PL" altLang="pl-PL" sz="2400" smtClean="0">
                <a:latin typeface="Calibri" pitchFamily="34" charset="0"/>
              </a:rPr>
              <a:t>Czy rodzice powinni wiedzieć o planowanym spotkaniu ze znajomym z Sieci, żeby móc zapewnić nam bezpieczeństwo?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06755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>Niebezpieczne kontakty z „nieznajomym”</a:t>
            </a:r>
            <a:endParaRPr lang="pl-PL" sz="2400" b="1" kern="0" dirty="0" smtClean="0">
              <a:latin typeface="Calibri" pitchFamily="34" charset="0"/>
            </a:endParaRPr>
          </a:p>
        </p:txBody>
      </p:sp>
      <p:pic>
        <p:nvPicPr>
          <p:cNvPr id="5" name="Obraz 4" descr="Logo mazowsze.gif"/>
          <p:cNvPicPr>
            <a:picLocks noChangeAspect="1"/>
          </p:cNvPicPr>
          <p:nvPr/>
        </p:nvPicPr>
        <p:blipFill>
          <a:blip r:embed="rId2">
            <a:lum bright="26000" contrast="10000"/>
          </a:blip>
          <a:stretch>
            <a:fillRect/>
          </a:stretch>
        </p:blipFill>
        <p:spPr>
          <a:xfrm>
            <a:off x="7812088" y="0"/>
            <a:ext cx="1000125" cy="1000125"/>
          </a:xfrm>
          <a:prstGeom prst="rect">
            <a:avLst/>
          </a:prstGeom>
          <a:effectLst>
            <a:outerShdw blurRad="50800" dist="1016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8437" name="Picture 2" descr="C:\Documents and Settings\Policja KWP\Pulpit\Monika\BW 2012\KOLOROWANKA II\Internet 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933825"/>
            <a:ext cx="26257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 descr="C:\Documents and Settings\Policja KWP\Pulpit\Monika\BW 2012\KOLOROWANKA II\Internet 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44675"/>
            <a:ext cx="25923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2400" b="1" smtClean="0">
                <a:latin typeface="Calibri" pitchFamily="34" charset="0"/>
              </a:rPr>
              <a:t>Gdzie szukać pomocy?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71500" y="1700213"/>
            <a:ext cx="8153400" cy="4724400"/>
          </a:xfrm>
        </p:spPr>
        <p:txBody>
          <a:bodyPr>
            <a:normAutofit fontScale="32500" lnSpcReduction="20000"/>
          </a:bodyPr>
          <a:lstStyle/>
          <a:p>
            <a:pPr marL="320040" indent="-320040" algn="ctr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l-PL" sz="6600" dirty="0" smtClean="0">
                <a:latin typeface="Calibri" pitchFamily="34" charset="0"/>
              </a:rPr>
              <a:t>Jeżeli ktoś nęka dziecko w Sieci, wyśmiewa się z niego, wysyła obraźliwe e-maile, </a:t>
            </a:r>
            <a:r>
              <a:rPr lang="pl-PL" sz="6600" dirty="0" err="1" smtClean="0">
                <a:latin typeface="Calibri" pitchFamily="34" charset="0"/>
              </a:rPr>
              <a:t>sms’y</a:t>
            </a:r>
            <a:r>
              <a:rPr lang="pl-PL" sz="6600" dirty="0" smtClean="0">
                <a:latin typeface="Calibri" pitchFamily="34" charset="0"/>
              </a:rPr>
              <a:t>, zadaje na czacie, w mailu lub przez komunikator jakieś krępujące pytania, wypytuje o prywatne dane, nalega na spotkanie … 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l-PL" sz="6600" b="1" dirty="0" smtClean="0">
                <a:latin typeface="Calibri" pitchFamily="34" charset="0"/>
              </a:rPr>
              <a:t>Rozmowa z…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l-PL" sz="6600" dirty="0" smtClean="0">
                <a:latin typeface="Calibri" pitchFamily="34" charset="0"/>
              </a:rPr>
              <a:t>rodzicami, nauczycielem, albo inną zaufaną osobą dorosłą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l-PL" sz="6600" b="1" dirty="0" smtClean="0">
                <a:latin typeface="Calibri" pitchFamily="34" charset="0"/>
              </a:rPr>
              <a:t>Zgłoszenie przypadków nadużyć na…</a:t>
            </a:r>
            <a:r>
              <a:rPr lang="pl-PL" sz="6600" dirty="0" smtClean="0">
                <a:latin typeface="Calibri" pitchFamily="34" charset="0"/>
              </a:rPr>
              <a:t> 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l-PL" sz="6600" dirty="0" smtClean="0">
                <a:latin typeface="Calibri" pitchFamily="34" charset="0"/>
              </a:rPr>
              <a:t>Policję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l-PL" sz="6600" b="1" dirty="0" smtClean="0">
                <a:latin typeface="Calibri" pitchFamily="34" charset="0"/>
              </a:rPr>
              <a:t>Kontakt z np.: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l-PL" sz="6600" dirty="0" err="1" smtClean="0">
                <a:latin typeface="Calibri" pitchFamily="34" charset="0"/>
              </a:rPr>
              <a:t>www.helpline.org.pl</a:t>
            </a:r>
            <a:r>
              <a:rPr lang="pl-PL" sz="6600" dirty="0" smtClean="0">
                <a:latin typeface="Calibri" pitchFamily="34" charset="0"/>
              </a:rPr>
              <a:t>, bezpłatny numer telefonu 0 800 100 </a:t>
            </a:r>
            <a:r>
              <a:rPr lang="pl-PL" sz="6600" dirty="0" err="1" smtClean="0">
                <a:latin typeface="Calibri" pitchFamily="34" charset="0"/>
              </a:rPr>
              <a:t>100</a:t>
            </a:r>
            <a:r>
              <a:rPr lang="pl-PL" sz="6600" dirty="0" smtClean="0">
                <a:latin typeface="Calibri" pitchFamily="34" charset="0"/>
              </a:rPr>
              <a:t>.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l-PL" sz="6600" dirty="0" smtClean="0">
                <a:latin typeface="Calibri" pitchFamily="34" charset="0"/>
              </a:rPr>
              <a:t>FDN „Ogólnopolski telefonu zaufania dla dzieci i młodzieży 116 111”.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l-PL" sz="6600" dirty="0" smtClean="0">
                <a:latin typeface="Calibri" pitchFamily="34" charset="0"/>
              </a:rPr>
              <a:t>Fundacja </a:t>
            </a:r>
            <a:r>
              <a:rPr lang="pl-PL" sz="6600" dirty="0" err="1" smtClean="0">
                <a:latin typeface="Calibri" pitchFamily="34" charset="0"/>
              </a:rPr>
              <a:t>Kidprotect</a:t>
            </a:r>
            <a:r>
              <a:rPr lang="pl-PL" sz="66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4" name="Obraz 3" descr="Logo mazowsze.gif"/>
          <p:cNvPicPr>
            <a:picLocks noChangeAspect="1"/>
          </p:cNvPicPr>
          <p:nvPr/>
        </p:nvPicPr>
        <p:blipFill>
          <a:blip r:embed="rId2">
            <a:lum bright="26000" contrast="10000"/>
          </a:blip>
          <a:stretch>
            <a:fillRect/>
          </a:stretch>
        </p:blipFill>
        <p:spPr>
          <a:xfrm>
            <a:off x="7715250" y="142875"/>
            <a:ext cx="1000125" cy="1000125"/>
          </a:xfrm>
          <a:prstGeom prst="rect">
            <a:avLst/>
          </a:prstGeom>
          <a:effectLst>
            <a:outerShdw blurRad="50800" dist="1016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3200" b="1" smtClean="0">
                <a:latin typeface="Calibri" pitchFamily="34" charset="0"/>
              </a:rPr>
              <a:t>Ucieczki małoletnich z domów</a:t>
            </a:r>
            <a:endParaRPr lang="pl-PL" altLang="pl-PL" sz="3200" smtClean="0">
              <a:latin typeface="Calibri" pitchFamily="34" charset="0"/>
            </a:endParaRPr>
          </a:p>
        </p:txBody>
      </p:sp>
      <p:sp>
        <p:nvSpPr>
          <p:cNvPr id="2048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773238"/>
            <a:ext cx="8153400" cy="4322762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Calibri" pitchFamily="34" charset="0"/>
              </a:rPr>
              <a:t>W czasie wakacji młodzi ludzie uciekają z domów. Część rusza w Polskę, by zaznać "nieskrępowanej" wolności; inni uważają, że to dobry moment na rozpoczęcie samodzielnego życia. </a:t>
            </a:r>
          </a:p>
          <a:p>
            <a:pPr eaLnBrk="1" hangingPunct="1"/>
            <a:r>
              <a:rPr lang="pl-PL" altLang="pl-PL" smtClean="0">
                <a:latin typeface="Calibri" pitchFamily="34" charset="0"/>
              </a:rPr>
              <a:t>Najczęściej nie są pełnoletni,                                        za to naiwni i łatwowierni. </a:t>
            </a:r>
          </a:p>
          <a:p>
            <a:pPr eaLnBrk="1" hangingPunct="1"/>
            <a:r>
              <a:rPr lang="pl-PL" altLang="pl-PL" smtClean="0">
                <a:latin typeface="Calibri" pitchFamily="34" charset="0"/>
              </a:rPr>
              <a:t>Część pokornie wróci do rodziny wraz z pierwszymi chłodami, części bez pomocy specjalistów nie uda się wyjść z opresji, o innych słuch zaginie. </a:t>
            </a:r>
          </a:p>
          <a:p>
            <a:pPr eaLnBrk="1" hangingPunct="1"/>
            <a:endParaRPr lang="pl-PL" altLang="pl-PL" smtClean="0">
              <a:latin typeface="Calibri" pitchFamily="34" charset="0"/>
            </a:endParaRPr>
          </a:p>
        </p:txBody>
      </p:sp>
      <p:pic>
        <p:nvPicPr>
          <p:cNvPr id="20484" name="Obraz 3" descr="http://www.kwp.radom.pl/upload/image/POLECAMY/Bezpieczne%20wakacje/uciecz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213100"/>
            <a:ext cx="20875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Logo mazowsze.gif"/>
          <p:cNvPicPr>
            <a:picLocks noChangeAspect="1"/>
          </p:cNvPicPr>
          <p:nvPr/>
        </p:nvPicPr>
        <p:blipFill>
          <a:blip r:embed="rId3">
            <a:lum bright="26000" contrast="10000"/>
          </a:blip>
          <a:stretch>
            <a:fillRect/>
          </a:stretch>
        </p:blipFill>
        <p:spPr>
          <a:xfrm>
            <a:off x="7715250" y="142875"/>
            <a:ext cx="1000125" cy="1000125"/>
          </a:xfrm>
          <a:prstGeom prst="rect">
            <a:avLst/>
          </a:prstGeom>
          <a:effectLst>
            <a:outerShdw blurRad="50800" dist="1016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Średni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1742</TotalTime>
  <Words>963</Words>
  <Application>Microsoft Office PowerPoint</Application>
  <PresentationFormat>Pokaz na ekranie (4:3)</PresentationFormat>
  <Paragraphs>148</Paragraphs>
  <Slides>23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0" baseType="lpstr">
      <vt:lpstr>Arial</vt:lpstr>
      <vt:lpstr>Tw Cen MT</vt:lpstr>
      <vt:lpstr>Wingdings</vt:lpstr>
      <vt:lpstr>Wingdings 2</vt:lpstr>
      <vt:lpstr>Calibri</vt:lpstr>
      <vt:lpstr>Times New Roman</vt:lpstr>
      <vt:lpstr>Średni</vt:lpstr>
      <vt:lpstr>Bezpieczne  wakacje</vt:lpstr>
      <vt:lpstr>Prezentacja programu PowerPoint</vt:lpstr>
      <vt:lpstr>Bezpiecznie w miejscu zamieszkania</vt:lpstr>
      <vt:lpstr>Bezpiecznie w domu</vt:lpstr>
      <vt:lpstr>Bezpiecznie w domu</vt:lpstr>
      <vt:lpstr>INTERNET</vt:lpstr>
      <vt:lpstr>Niebezpieczne kontakty z „nieznajomym”</vt:lpstr>
      <vt:lpstr>Gdzie szukać pomocy?</vt:lpstr>
      <vt:lpstr>Ucieczki małoletnich z domów</vt:lpstr>
      <vt:lpstr>Prace polowe</vt:lpstr>
      <vt:lpstr> </vt:lpstr>
      <vt:lpstr>Niebezpieczne  zwierzęta</vt:lpstr>
      <vt:lpstr>Niebezpieczne  zwierzęta</vt:lpstr>
      <vt:lpstr>Prezentacja programu PowerPoint</vt:lpstr>
      <vt:lpstr>  Pieszy w ruchu drogowym   </vt:lpstr>
      <vt:lpstr>  Pieszy w ruchu drogowym   </vt:lpstr>
      <vt:lpstr>  Pieszy w ruchu drogowym   </vt:lpstr>
      <vt:lpstr>Prezentacja programu PowerPoint</vt:lpstr>
      <vt:lpstr>Prezentacja programu PowerPoint</vt:lpstr>
      <vt:lpstr>  ZNAKI  SZCZEGÓLNE   </vt:lpstr>
      <vt:lpstr>Prezentacja programu PowerPoint</vt:lpstr>
      <vt:lpstr>Prezentacja programu PowerPoint</vt:lpstr>
      <vt:lpstr>  Bezpieczeństwo uczestników ruchu drogowego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 WAKACJE  2010</dc:title>
  <dc:creator>policja</dc:creator>
  <cp:lastModifiedBy>hp</cp:lastModifiedBy>
  <cp:revision>261</cp:revision>
  <dcterms:modified xsi:type="dcterms:W3CDTF">2014-06-09T18:23:52Z</dcterms:modified>
</cp:coreProperties>
</file>