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329" r:id="rId2"/>
    <p:sldId id="357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50" r:id="rId13"/>
    <p:sldId id="351" r:id="rId14"/>
    <p:sldId id="352" r:id="rId15"/>
    <p:sldId id="355" r:id="rId16"/>
    <p:sldId id="354" r:id="rId17"/>
    <p:sldId id="344" r:id="rId18"/>
    <p:sldId id="345" r:id="rId19"/>
    <p:sldId id="346" r:id="rId20"/>
    <p:sldId id="347" r:id="rId21"/>
    <p:sldId id="348" r:id="rId22"/>
    <p:sldId id="356" r:id="rId23"/>
  </p:sldIdLst>
  <p:sldSz cx="9144000" cy="6858000" type="screen4x3"/>
  <p:notesSz cx="6883400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53" autoAdjust="0"/>
  </p:normalViewPr>
  <p:slideViewPr>
    <p:cSldViewPr>
      <p:cViewPr varScale="1"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178E0D4-043A-4D52-8CEB-C3F48D71F7AD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D858B32-E13F-476A-A210-A8B70B4F9F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70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5E919E8-411F-4507-982D-B32A3FEF5A9D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0287B98-B04A-4FC7-A0D0-54C85D4EA9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4222F-8A5D-4833-A0F8-49690B30998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85F01-7F26-426F-A29A-238E9C3FDEC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61BAEF-A97B-49A7-9F46-7F20811B50C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0519F9-9E62-41CF-81AE-7B07A91AA01A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EB3CEC-E4C1-4D2F-9B62-EAE0738014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937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EC08-F6FE-411F-B7D9-1261ACF0CCFF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783B-C425-4C82-A506-A87D3C6B0F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21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F217-7DAF-4A0D-B0B3-86FE4E2A0033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F18C-2D2D-486E-872E-B5C1C565DB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28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09600"/>
            <a:ext cx="8078787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4213" y="1981200"/>
            <a:ext cx="3810000" cy="3962400"/>
          </a:xfrm>
        </p:spPr>
        <p:txBody>
          <a:bodyPr>
            <a:normAutofit/>
          </a:bodyPr>
          <a:lstStyle/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3810000" cy="3962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AF8B-D20C-4266-A8E9-ACCE6D6A968A}" type="datetime1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2pPr>
          </a:lstStyle>
          <a:p>
            <a:pPr lvl="1">
              <a:defRPr/>
            </a:pPr>
            <a:fld id="{4B1A0674-388F-4328-945E-50B85E3F051D}" type="slidenum">
              <a:rPr lang="pl-PL"/>
              <a:pPr lvl="1"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4748837"/>
      </p:ext>
    </p:extLst>
  </p:cSld>
  <p:clrMapOvr>
    <a:masterClrMapping/>
  </p:clrMapOvr>
  <p:transition>
    <p:checker/>
    <p:sndAc>
      <p:stSnd>
        <p:snd r:embed="rId1" name="projcto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BBD6-AD06-4454-818C-A195FBCFF396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74B4C-A255-4F95-839C-4286CAA6B5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8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9FA3-E149-4CF0-8F73-774936587A04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5F1C06-5C56-43C3-AAB2-C98D47F42B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48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0115D7-F851-46AD-8338-F7636A22169B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FABC31-88F6-4003-94EA-B9BABBAF89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30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7BB2A9-0D51-4D8B-B430-776912653F29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4E8D8F-1234-426F-B31C-AA8A587213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48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8AECC-6654-4A4D-B176-1EAD57B115EA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9B185-35B0-43F6-BD3F-66E0B0AA00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0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A4FD-11F4-4998-9565-C8248B5F0AC3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C45C6F-8D99-45B7-BF9E-534CB96A53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40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287E-D801-42D1-A297-4A8C7E7338C3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AC89-1B59-4D6C-9183-B370B19795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51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4B519A-B3EB-4F2C-A178-B3076DC996F7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2C0E964-2AFB-436D-B018-7297C96AA9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902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AA32B0-3255-4F7F-8907-87E99F1F6DB1}" type="datetimeFigureOut">
              <a:rPr lang="pl-PL"/>
              <a:pPr>
                <a:defRPr/>
              </a:pPr>
              <a:t>2014-06-09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0D4CD3-A4F2-4323-A363-BA3842906B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2" r:id="rId2"/>
    <p:sldLayoutId id="2147483787" r:id="rId3"/>
    <p:sldLayoutId id="2147483788" r:id="rId4"/>
    <p:sldLayoutId id="2147483789" r:id="rId5"/>
    <p:sldLayoutId id="2147483783" r:id="rId6"/>
    <p:sldLayoutId id="2147483790" r:id="rId7"/>
    <p:sldLayoutId id="2147483784" r:id="rId8"/>
    <p:sldLayoutId id="2147483791" r:id="rId9"/>
    <p:sldLayoutId id="2147483785" r:id="rId10"/>
    <p:sldLayoutId id="2147483792" r:id="rId11"/>
    <p:sldLayoutId id="214748379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Bezpieczne  wakacje</a:t>
            </a:r>
            <a:endParaRPr lang="pl-PL" dirty="0"/>
          </a:p>
        </p:txBody>
      </p:sp>
      <p:pic>
        <p:nvPicPr>
          <p:cNvPr id="12291" name="Picture 14" descr="D:\Do prezentacjii\logo slwop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636838"/>
            <a:ext cx="2586038" cy="2581275"/>
          </a:xfrm>
        </p:spPr>
      </p:pic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3">
            <a:lum bright="26000" contrast="10000"/>
          </a:blip>
          <a:stretch>
            <a:fillRect/>
          </a:stretch>
        </p:blipFill>
        <p:spPr>
          <a:xfrm>
            <a:off x="2987675" y="2492375"/>
            <a:ext cx="2879725" cy="2881313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20970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C24C8-6956-490C-AD63-0A38B02D0A71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569D7FA2-171E-4292-8DEA-7A3F4C6E717D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4036" name="Picture 4" descr="D:\Do prezentacjii\tł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70675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smtClean="0">
                <a:solidFill>
                  <a:srgbClr val="FF3300"/>
                </a:solidFill>
                <a:cs typeface="Times New Roman" charset="0"/>
              </a:rPr>
              <a:t>NAJCZĘSTSZE PRZYCZYNY UTONIĘĆ</a:t>
            </a:r>
            <a:r>
              <a:rPr lang="pl-PL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altLang="pl-PL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800" smtClean="0">
                <a:cs typeface="Times New Roman" pitchFamily="18" charset="0"/>
              </a:rPr>
              <a:t>Niepotrzebna brawura, przecenianie swoich sił i umiejętności pływackich</a:t>
            </a:r>
            <a:endParaRPr lang="pl-PL" altLang="pl-PL" sz="2800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800" smtClean="0">
                <a:cs typeface="Times New Roman" pitchFamily="18" charset="0"/>
              </a:rPr>
              <a:t>Pływanie w stanie nietrzeźwym. Alkohol powoduje zaburzenia zmysłu równowagi i orientacji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800" smtClean="0">
                <a:cs typeface="Times New Roman" pitchFamily="18" charset="0"/>
              </a:rPr>
              <a:t>Brak umiejętności pływania</a:t>
            </a:r>
            <a:endParaRPr lang="pl-PL" altLang="pl-PL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800" smtClean="0">
                <a:cs typeface="Times New Roman" pitchFamily="18" charset="0"/>
              </a:rPr>
              <a:t>Niedocenianie niebezpieczeństwa w wodzie</a:t>
            </a:r>
            <a:endParaRPr lang="pl-PL" altLang="pl-P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FE6658-C160-4782-BB80-30CBB3CA00B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07CF27AD-2C5F-405D-B90C-5756D18D387D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5060" name="Picture 4" descr="D:\Do prezentacjii\tł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6948488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FF3300"/>
                </a:solidFill>
                <a:cs typeface="Times New Roman" charset="0"/>
              </a:rPr>
              <a:t>NAJCZĘSTSZE PRZYCZYNY UTONIĘĆ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7772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Pływanie w miejscach zabronionych</a:t>
            </a: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Skoki "na główkę" do wody nieznanej</a:t>
            </a: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Pływanie obok statków, barek i łodzi motorowych,</a:t>
            </a:r>
            <a:r>
              <a:rPr lang="pl-PL" sz="2400" dirty="0" smtClean="0"/>
              <a:t> </a:t>
            </a:r>
            <a:r>
              <a:rPr lang="pl-PL" sz="2400" dirty="0" smtClean="0">
                <a:cs typeface="Times New Roman" charset="0"/>
              </a:rPr>
              <a:t>w pobliżu śluz i zapór wodnych</a:t>
            </a: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Siadanie na rufie kajaku lub na burcie łodzi</a:t>
            </a:r>
            <a:r>
              <a:rPr lang="pl-PL" sz="2400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Nieumiejętność postępowania w przypadku wywrócenia się kajaku lub łodzi</a:t>
            </a:r>
            <a:r>
              <a:rPr lang="pl-PL" sz="2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2" descr="D:\Do prezentacjii\tł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8078787" cy="1295400"/>
          </a:xfrm>
        </p:spPr>
        <p:txBody>
          <a:bodyPr/>
          <a:lstStyle/>
          <a:p>
            <a:pPr algn="ctr" eaLnBrk="1" hangingPunct="1"/>
            <a:r>
              <a:rPr lang="pl-PL" altLang="pl-PL" b="1" u="sng" smtClean="0"/>
              <a:t>Uwaga na znaki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4191000"/>
            <a:ext cx="4876800" cy="12954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4000" smtClean="0"/>
              <a:t>Czerwona flaga</a:t>
            </a:r>
            <a:r>
              <a:rPr lang="pl-PL" sz="4000" b="1" smtClean="0"/>
              <a:t>          – zakaz kąpieli</a:t>
            </a:r>
          </a:p>
        </p:txBody>
      </p:sp>
      <p:pic>
        <p:nvPicPr>
          <p:cNvPr id="64542" name="Picture 30" descr="C:\Documents and Settings\DOM\Pulpit\biała flaga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2211388" cy="2009775"/>
          </a:xfrm>
        </p:spPr>
      </p:pic>
      <p:pic>
        <p:nvPicPr>
          <p:cNvPr id="64543" name="Picture 31" descr="C:\Documents and Settings\DOM\Pulpit\czerwona fla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133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4343400" y="1828800"/>
            <a:ext cx="4800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pl-PL" altLang="pl-PL" sz="4000">
                <a:latin typeface="Tw Cen MT" pitchFamily="34" charset="-18"/>
              </a:rPr>
              <a:t>Biała flaga                                         – można się kąpać</a:t>
            </a:r>
          </a:p>
          <a:p>
            <a:pPr eaLnBrk="1" hangingPunct="1"/>
            <a:endParaRPr lang="pl-PL" altLang="pl-PL">
              <a:latin typeface="Tw Cen MT" pitchFamily="34" charset="-18"/>
            </a:endParaRPr>
          </a:p>
        </p:txBody>
      </p:sp>
    </p:spTree>
  </p:cSld>
  <p:clrMapOvr>
    <a:masterClrMapping/>
  </p:clrMapOvr>
  <p:transition>
    <p:checker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 autoUpdateAnimBg="0"/>
      <p:bldP spid="6454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D4570-4245-40DE-BE9B-3973462D6A7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36732225-0539-4D52-BCC3-6076364B278E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7108" name="Picture 4" descr="D:\Do prezentacjii\tł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smtClean="0"/>
              <a:t>Uwaga na znaki</a:t>
            </a:r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3505200"/>
            <a:ext cx="5865813" cy="2133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l-PL" altLang="pl-PL" sz="4000" smtClean="0"/>
          </a:p>
          <a:p>
            <a:pPr algn="ctr" eaLnBrk="1" hangingPunct="1">
              <a:buFontTx/>
              <a:buNone/>
            </a:pPr>
            <a:r>
              <a:rPr lang="pl-PL" altLang="pl-PL" sz="4000" smtClean="0"/>
              <a:t>Skakanie do wody wzbronione</a:t>
            </a:r>
          </a:p>
        </p:txBody>
      </p:sp>
      <p:pic>
        <p:nvPicPr>
          <p:cNvPr id="61445" name="Picture 5" descr="D:\Do prezentacjii\zakaz pływan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2860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D:\Do prezentacjii\Zakaz skokó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23622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810000" y="2133600"/>
            <a:ext cx="406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4000">
                <a:latin typeface="Tw Cen MT" pitchFamily="34" charset="-18"/>
              </a:rPr>
              <a:t>Kąpiel wzbroniona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 autoUpdateAnimBg="0"/>
      <p:bldP spid="6144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29463-72FC-4258-816D-59F3CB01808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B92895A6-FD1C-4DBB-9BF2-D36339F9FC65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8132" name="Picture 2" descr="D:\Do prezentacjii\tł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smtClean="0"/>
              <a:t>Uwaga na znaki</a:t>
            </a:r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76600" y="4343400"/>
            <a:ext cx="56388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altLang="pl-PL" sz="4000" smtClean="0"/>
              <a:t>Niebezpieczna głębokość</a:t>
            </a:r>
          </a:p>
        </p:txBody>
      </p:sp>
      <p:pic>
        <p:nvPicPr>
          <p:cNvPr id="62471" name="Picture 7" descr="D:\Do prezentacjii\w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2057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D:\Do prezentacjii\Niebezpieczna głębokoś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22098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352800" y="2133600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pl-PL" altLang="pl-PL" sz="4000">
                <a:latin typeface="Tw Cen MT" pitchFamily="34" charset="-18"/>
              </a:rPr>
              <a:t>Wiry</a:t>
            </a:r>
          </a:p>
          <a:p>
            <a:pPr eaLnBrk="1" hangingPunct="1"/>
            <a:endParaRPr lang="pl-PL" altLang="pl-PL">
              <a:latin typeface="Tw Cen MT" pitchFamily="34" charset="-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 autoUpdateAnimBg="0"/>
      <p:bldP spid="6247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E6AC7-0861-41F5-BCDA-B10123FCF999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24CDD5A1-9465-41B4-B785-F0DD3C60DE63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9156" name="Picture 2" descr="D:\Do prezentacjii\tł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zawartości 9"/>
          <p:cNvSpPr>
            <a:spLocks noGrp="1"/>
          </p:cNvSpPr>
          <p:nvPr>
            <p:ph sz="quarter" idx="1"/>
          </p:nvPr>
        </p:nvSpPr>
        <p:spPr>
          <a:xfrm>
            <a:off x="611188" y="476250"/>
            <a:ext cx="8153400" cy="649288"/>
          </a:xfrm>
        </p:spPr>
        <p:txBody>
          <a:bodyPr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6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Niebezpieczeństwa skoków do wody</a:t>
            </a:r>
            <a:endParaRPr lang="pl-PL" sz="6000" dirty="0">
              <a:latin typeface="Calibri" pitchFamily="34" charset="0"/>
            </a:endParaRPr>
          </a:p>
        </p:txBody>
      </p:sp>
      <p:pic>
        <p:nvPicPr>
          <p:cNvPr id="11" name="Picture 8" descr="C:\Documents and Settings\DOM\Pulpit\Zaka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353853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latin typeface="Calibri" pitchFamily="34" charset="0"/>
              </a:rPr>
              <a:t>Oznaczenie niebezpiecznych miejsc nad wodą</a:t>
            </a:r>
            <a:endParaRPr lang="pl-PL" sz="3600" b="1" dirty="0">
              <a:latin typeface="Calibr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645D95C3-A5DB-421A-A120-46A1AD8CE596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0180" name="Picture 3" descr="C:\Users\Agusia\Desktop\czarny punk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916113"/>
            <a:ext cx="2952750" cy="3949700"/>
          </a:xfr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39750" y="1844675"/>
            <a:ext cx="4967288" cy="46799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pl-PL" sz="2600" dirty="0">
                <a:latin typeface="Calibri" pitchFamily="34" charset="0"/>
                <a:cs typeface="+mn-cs"/>
              </a:rPr>
              <a:t>W 2009 roku z inicjatywy Samorządu Województwa Mazowieckiego oraz Mazowieckiej KomendyWojewódzkiej Policji rozpoczęto akcję oznaczania niebezpiecznych miejsc nad wodą.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pl-PL" sz="2600" dirty="0">
              <a:latin typeface="Calibri" pitchFamily="34" charset="0"/>
              <a:cs typeface="+mn-cs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pl-PL" sz="2800" dirty="0">
                <a:latin typeface="Calibri" pitchFamily="34" charset="0"/>
                <a:cs typeface="+mn-cs"/>
              </a:rPr>
              <a:t>Na Mazowszu  aż 63 wskazane przez policję miejsca oznaczone są lub będą znakiem CZARNY PUNKT WODNY.  Oznakowane będą głównie dzikie plaże, czyli punkty, w których do tej pory dochodziło do największej liczby utonięć. Przyczyną wypadków były głównie  niebezpieczne wiry, ukształtowanie dna czy też zbytnia brawura kąpiących. </a:t>
            </a:r>
            <a:endParaRPr lang="pl-PL" sz="2600" dirty="0">
              <a:latin typeface="Calibri" pitchFamily="34" charset="0"/>
              <a:cs typeface="+mn-cs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pl-PL" sz="26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81C2E-C65F-451E-9757-EFBCE365522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EE5EF125-A8CE-4449-A3AA-9D0FEB2291C6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1204" name="Picture 4" descr="D:\Do prezentacjii\tł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D:\Do prezentacjii\tł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276600"/>
            <a:ext cx="81534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9600" smtClean="0">
                <a:solidFill>
                  <a:srgbClr val="FF3300"/>
                </a:solidFill>
              </a:rPr>
              <a:t>Gdy wzywasz </a:t>
            </a:r>
            <a:br>
              <a:rPr lang="pl-PL" sz="9600" smtClean="0">
                <a:solidFill>
                  <a:srgbClr val="FF3300"/>
                </a:solidFill>
              </a:rPr>
            </a:br>
            <a:r>
              <a:rPr lang="pl-PL" sz="9600" smtClean="0">
                <a:solidFill>
                  <a:srgbClr val="FF3300"/>
                </a:solidFill>
              </a:rPr>
              <a:t>pomoc</a:t>
            </a:r>
          </a:p>
        </p:txBody>
      </p:sp>
      <p:sp>
        <p:nvSpPr>
          <p:cNvPr id="512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4B764-8069-40BC-8610-E465963C48C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7D1AB51A-CF6D-47A5-B7FD-09B7A174C219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52228" name="Picture 5" descr="D:\Do prezentacjii\tł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altLang="pl-PL" sz="5400" smtClean="0">
                <a:solidFill>
                  <a:srgbClr val="FF3300"/>
                </a:solidFill>
              </a:rPr>
              <a:t>Pamiętaj !!!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l-PL" altLang="pl-PL" smtClean="0"/>
          </a:p>
          <a:p>
            <a:pPr eaLnBrk="1" hangingPunct="1"/>
            <a:r>
              <a:rPr lang="pl-PL" altLang="pl-PL" smtClean="0"/>
              <a:t>Podaj adres i opis miejsca zdarzenia (punkt odniesienia – most, przystań, itp.) </a:t>
            </a:r>
          </a:p>
          <a:p>
            <a:pPr eaLnBrk="1" hangingPunct="1"/>
            <a:r>
              <a:rPr lang="pl-PL" altLang="pl-PL" smtClean="0"/>
              <a:t>Przedstaw się, i podaj numer, z którego dzwonisz</a:t>
            </a:r>
          </a:p>
          <a:p>
            <a:pPr eaLnBrk="1" hangingPunct="1"/>
            <a:r>
              <a:rPr lang="pl-PL" altLang="pl-PL" smtClean="0"/>
              <a:t>Opisz stan ofiary wypadku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05B93-E229-4223-B558-A2EB2B53DF9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F115C5EA-B05E-4550-9614-A279654D7E05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3252" name="Picture 1028" descr="D:\Do prezentacjii\tł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7924800" cy="4114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8000" dirty="0" smtClean="0">
                <a:solidFill>
                  <a:srgbClr val="C00000"/>
                </a:solidFill>
              </a:rPr>
              <a:t>Numery telefonów</a:t>
            </a:r>
            <a:br>
              <a:rPr lang="pl-PL" sz="8000" dirty="0" smtClean="0">
                <a:solidFill>
                  <a:srgbClr val="C00000"/>
                </a:solidFill>
              </a:rPr>
            </a:br>
            <a:r>
              <a:rPr lang="pl-PL" sz="8000" dirty="0" smtClean="0">
                <a:solidFill>
                  <a:srgbClr val="C00000"/>
                </a:solidFill>
              </a:rPr>
              <a:t> alarmowych</a:t>
            </a:r>
          </a:p>
        </p:txBody>
      </p:sp>
      <p:sp>
        <p:nvSpPr>
          <p:cNvPr id="5325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D:\Do prezentacjii\tł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3" descr="D:\Do prezentacjii\tło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8229600" cy="205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 smtClean="0">
                <a:solidFill>
                  <a:srgbClr val="C00000"/>
                </a:solidFill>
                <a:latin typeface="Calibri" pitchFamily="34" charset="0"/>
              </a:rPr>
              <a:t>Bezpieczny wypoczynek nad wodą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0AA4F-4B72-4D1B-AF8E-0974E343CA4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BAA29722-62CA-49EB-97B9-F5284C85304A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4276" name="Picture 4" descr="D:\Do prezentacjii\tł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478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  <a:t>Z telefonu </a:t>
            </a:r>
            <a:b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  <a:t>komórkowego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5638800" cy="297180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sz="252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3F1F7-284E-4B1B-958D-020EE0E932D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5DA40451-CC01-437F-9356-BAF19544B177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5300" name="Picture 4" descr="D:\Do prezentacjii\tł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412875"/>
            <a:ext cx="7772400" cy="2232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cap="none" dirty="0" smtClean="0">
                <a:solidFill>
                  <a:srgbClr val="002060"/>
                </a:solidFill>
                <a:latin typeface="Calibri" pitchFamily="34" charset="0"/>
              </a:rPr>
              <a:t>Pogotowie ratunkowe – </a:t>
            </a:r>
            <a: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  <a:t>999</a:t>
            </a:r>
            <a:b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pl-PL" sz="4800" cap="none" dirty="0" smtClean="0">
                <a:solidFill>
                  <a:srgbClr val="002060"/>
                </a:solidFill>
                <a:latin typeface="Calibri" pitchFamily="34" charset="0"/>
              </a:rPr>
              <a:t>Straż Pożarna – </a:t>
            </a:r>
            <a: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  <a:t>998</a:t>
            </a:r>
            <a:b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pl-PL" sz="4800" cap="none" dirty="0" smtClean="0">
                <a:solidFill>
                  <a:srgbClr val="002060"/>
                </a:solidFill>
                <a:latin typeface="Calibri" pitchFamily="34" charset="0"/>
              </a:rPr>
              <a:t>Policja –</a:t>
            </a:r>
            <a: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  <a:t> 997</a:t>
            </a:r>
          </a:p>
        </p:txBody>
      </p:sp>
      <p:sp>
        <p:nvSpPr>
          <p:cNvPr id="55302" name="Podtytuł 6"/>
          <p:cNvSpPr>
            <a:spLocks noGrp="1"/>
          </p:cNvSpPr>
          <p:nvPr>
            <p:ph type="subTitle" idx="1"/>
          </p:nvPr>
        </p:nvSpPr>
        <p:spPr>
          <a:xfrm>
            <a:off x="1258888" y="4365625"/>
            <a:ext cx="6705600" cy="685800"/>
          </a:xfrm>
        </p:spPr>
        <p:txBody>
          <a:bodyPr/>
          <a:lstStyle/>
          <a:p>
            <a:pPr algn="ctr" eaLnBrk="1" hangingPunct="1"/>
            <a:r>
              <a:rPr lang="pl-PL" altLang="pl-PL" sz="4800" smtClean="0">
                <a:solidFill>
                  <a:srgbClr val="002060"/>
                </a:solidFill>
                <a:latin typeface="Calibri" pitchFamily="34" charset="0"/>
              </a:rPr>
              <a:t>WOPR – </a:t>
            </a:r>
            <a:r>
              <a:rPr lang="pl-PL" altLang="pl-PL" sz="4800" smtClean="0">
                <a:solidFill>
                  <a:srgbClr val="C00000"/>
                </a:solidFill>
                <a:latin typeface="Calibri" pitchFamily="34" charset="0"/>
              </a:rPr>
              <a:t>0 601 100 100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cap="all" dirty="0" err="1" smtClean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DZIękujemy</a:t>
            </a:r>
            <a:r>
              <a:rPr lang="pl-PL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  za  uwagę</a:t>
            </a:r>
            <a:endParaRPr lang="pl-PL" dirty="0"/>
          </a:p>
        </p:txBody>
      </p:sp>
      <p:pic>
        <p:nvPicPr>
          <p:cNvPr id="56323" name="Picture 14" descr="D:\Do prezentacjii\logo slwop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2636838"/>
            <a:ext cx="2586038" cy="2581275"/>
          </a:xfrm>
        </p:spPr>
      </p:pic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3">
            <a:lum bright="26000" contrast="10000"/>
          </a:blip>
          <a:stretch>
            <a:fillRect/>
          </a:stretch>
        </p:blipFill>
        <p:spPr>
          <a:xfrm>
            <a:off x="2987675" y="2492375"/>
            <a:ext cx="2879725" cy="2881313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20970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pole tekstowe 6"/>
          <p:cNvSpPr txBox="1">
            <a:spLocks noChangeArrowheads="1"/>
          </p:cNvSpPr>
          <p:nvPr/>
        </p:nvSpPr>
        <p:spPr bwMode="auto">
          <a:xfrm>
            <a:off x="323850" y="6165850"/>
            <a:ext cx="856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600">
                <a:latin typeface="Calibri" pitchFamily="34" charset="0"/>
              </a:rPr>
              <a:t>nadkom. Monika Sokołowska, asp. szt. Mirosław Guziński, st. kpt. Karol Kierzkowski, Michał Bęc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D:\Do prezentacjii\tł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75565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6553200" cy="1219200"/>
          </a:xfrm>
        </p:spPr>
        <p:txBody>
          <a:bodyPr/>
          <a:lstStyle/>
          <a:p>
            <a:pPr eaLnBrk="1" hangingPunct="1"/>
            <a:r>
              <a:rPr lang="pl-PL" altLang="pl-PL" b="1" u="sng" smtClean="0">
                <a:solidFill>
                  <a:srgbClr val="000099"/>
                </a:solidFill>
                <a:cs typeface="Times New Roman" pitchFamily="18" charset="0"/>
              </a:rPr>
              <a:t>Zanim wejdziesz do wody:</a:t>
            </a:r>
            <a:r>
              <a:rPr lang="pl-PL" altLang="pl-PL" smtClean="0"/>
              <a:t>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773238"/>
            <a:ext cx="6932613" cy="5084762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dirty="0" smtClean="0">
                <a:cs typeface="Times New Roman" charset="0"/>
              </a:rPr>
              <a:t>Kąp się zawsze pod okiem osób dorosłych </a:t>
            </a:r>
            <a:r>
              <a:rPr lang="pl-PL" sz="2800" dirty="0" smtClean="0"/>
              <a:t>   </a:t>
            </a:r>
            <a:r>
              <a:rPr lang="pl-PL" sz="2800" dirty="0" smtClean="0">
                <a:cs typeface="Times New Roman" charset="0"/>
              </a:rPr>
              <a:t>najlepiej na strzeżonych plażach;</a:t>
            </a:r>
            <a:endParaRPr lang="pl-PL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dirty="0" smtClean="0">
                <a:cs typeface="Times New Roman" charset="0"/>
              </a:rPr>
              <a:t>Przed wejściem do wody sprawdź czy można się kąpać (biała flaga- można się kąpać, czerwona – zakaz kąpieli);</a:t>
            </a:r>
            <a:endParaRPr lang="pl-PL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/>
          </a:p>
          <a:p>
            <a:pPr marL="320040" indent="-32004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pl-PL" sz="2800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/>
          </a:p>
        </p:txBody>
      </p:sp>
      <p:pic>
        <p:nvPicPr>
          <p:cNvPr id="36869" name="Picture 10" descr="D:\Do prezentacjii\ratown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274161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4" descr="D:\Do prezentacjii\logo slwop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D:\Do prezentacjii\tł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75565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983412" cy="1219200"/>
          </a:xfrm>
        </p:spPr>
        <p:txBody>
          <a:bodyPr/>
          <a:lstStyle/>
          <a:p>
            <a:pPr eaLnBrk="1" hangingPunct="1"/>
            <a:r>
              <a:rPr lang="pl-PL" altLang="pl-PL" b="1" u="sng" smtClean="0">
                <a:solidFill>
                  <a:srgbClr val="000099"/>
                </a:solidFill>
                <a:cs typeface="Times New Roman" pitchFamily="18" charset="0"/>
              </a:rPr>
              <a:t>Zanim wejdziesz do wody:</a:t>
            </a:r>
            <a:r>
              <a:rPr lang="pl-PL" altLang="pl-PL" smtClean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00213"/>
            <a:ext cx="7392988" cy="4752975"/>
          </a:xfrm>
        </p:spPr>
        <p:txBody>
          <a:bodyPr>
            <a:normAutofit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dirty="0" smtClean="0">
                <a:cs typeface="Times New Roman" charset="0"/>
              </a:rPr>
              <a:t>Jeśli jesteś rozgrzany nie wskakuj raptownie do wody. Najlepiej najpierw trochę się</a:t>
            </a:r>
            <a:r>
              <a:rPr lang="pl-PL" sz="2800" dirty="0" smtClean="0"/>
              <a:t> </a:t>
            </a:r>
            <a:r>
              <a:rPr lang="pl-PL" sz="2800" dirty="0" smtClean="0">
                <a:cs typeface="Times New Roman" charset="0"/>
              </a:rPr>
              <a:t>zamocz;</a:t>
            </a:r>
            <a:endParaRPr lang="pl-PL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dirty="0" smtClean="0">
                <a:cs typeface="Times New Roman" charset="0"/>
              </a:rPr>
              <a:t>Jeśli niedawno jadłeś odczekaj trochę</a:t>
            </a: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pl-PL" sz="2800" dirty="0" smtClean="0"/>
          </a:p>
          <a:p>
            <a:pPr marL="320040" indent="-320040" algn="just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/>
          </a:p>
        </p:txBody>
      </p:sp>
      <p:pic>
        <p:nvPicPr>
          <p:cNvPr id="37893" name="Picture 5" descr="D:\Do prezentacjii\schładz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733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4" descr="D:\Do prezentacjii\logo slwop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94D5D-5716-4C0F-9BB7-F00DF310B37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F270B370-4ED2-40D0-BC28-D8C5E0DDA1B6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38916" name="Picture 2054" descr="D:\Do prezentacjii\tł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dirty="0" smtClean="0">
                <a:cs typeface="Times New Roman" charset="0"/>
              </a:rPr>
              <a:t>W wodzie:</a:t>
            </a:r>
            <a:r>
              <a:rPr lang="pl-PL" b="1" dirty="0" smtClean="0">
                <a:cs typeface="Times New Roman" charset="0"/>
              </a:rPr>
              <a:t/>
            </a:r>
            <a:br>
              <a:rPr lang="pl-PL" b="1" dirty="0" smtClean="0">
                <a:cs typeface="Times New Roman" charset="0"/>
              </a:rPr>
            </a:br>
            <a:endParaRPr lang="pl-PL" b="1" dirty="0" smtClean="0">
              <a:cs typeface="Times New Roman" charset="0"/>
            </a:endParaRPr>
          </a:p>
        </p:txBody>
      </p:sp>
      <p:sp>
        <p:nvSpPr>
          <p:cNvPr id="3993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800" smtClean="0">
                <a:cs typeface="Times New Roman" pitchFamily="18" charset="0"/>
              </a:rPr>
              <a:t>Zanurzaj się stopniowo;</a:t>
            </a:r>
            <a:r>
              <a:rPr lang="pl-PL" altLang="pl-PL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pl-PL" altLang="pl-PL" sz="2800" smtClean="0"/>
          </a:p>
          <a:p>
            <a:pPr eaLnBrk="1" hangingPunct="1">
              <a:lnSpc>
                <a:spcPct val="80000"/>
              </a:lnSpc>
            </a:pPr>
            <a:endParaRPr lang="pl-PL" altLang="pl-PL" sz="2800" smtClean="0"/>
          </a:p>
          <a:p>
            <a:pPr eaLnBrk="1" hangingPunct="1">
              <a:lnSpc>
                <a:spcPct val="80000"/>
              </a:lnSpc>
            </a:pPr>
            <a:endParaRPr lang="pl-PL" altLang="pl-PL" sz="2800" smtClean="0"/>
          </a:p>
          <a:p>
            <a:pPr eaLnBrk="1" hangingPunct="1">
              <a:lnSpc>
                <a:spcPct val="80000"/>
              </a:lnSpc>
            </a:pPr>
            <a:endParaRPr lang="pl-PL" altLang="pl-PL" sz="2800" smtClean="0"/>
          </a:p>
          <a:p>
            <a:pPr eaLnBrk="1" hangingPunct="1">
              <a:lnSpc>
                <a:spcPct val="80000"/>
              </a:lnSpc>
            </a:pPr>
            <a:endParaRPr lang="pl-PL" altLang="pl-PL" sz="2800" smtClean="0"/>
          </a:p>
          <a:p>
            <a:pPr eaLnBrk="1" hangingPunct="1">
              <a:lnSpc>
                <a:spcPct val="80000"/>
              </a:lnSpc>
            </a:pPr>
            <a:endParaRPr lang="pl-PL" altLang="pl-PL" sz="2800" smtClean="0"/>
          </a:p>
          <a:p>
            <a:pPr eaLnBrk="1" hangingPunct="1">
              <a:lnSpc>
                <a:spcPct val="80000"/>
              </a:lnSpc>
            </a:pPr>
            <a:endParaRPr lang="pl-PL" altLang="pl-PL" sz="2800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800" smtClean="0">
                <a:cs typeface="Times New Roman" pitchFamily="18" charset="0"/>
              </a:rPr>
              <a:t>Nawet, jeśli dobrze pływasz nie wypływaj poza czerwone boje;</a:t>
            </a:r>
            <a:r>
              <a:rPr lang="pl-PL" altLang="pl-PL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pl-PL" altLang="pl-PL" sz="2800" smtClean="0"/>
          </a:p>
        </p:txBody>
      </p:sp>
      <p:pic>
        <p:nvPicPr>
          <p:cNvPr id="38919" name="Picture 2053" descr="D:\Do prezentacjii\zanuża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800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4" descr="D:\Do prezentacjii\logo slwop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7FBA0B-070D-44D0-9E95-F7DBE36B4E1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C23B4118-0D88-43ED-A60D-9B3A2BE2E6B2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39940" name="Picture 7" descr="D:\Do prezentacjii\tł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smtClean="0">
                <a:cs typeface="Times New Roman" charset="0"/>
              </a:rPr>
              <a:t>W wodzie:</a:t>
            </a:r>
            <a:r>
              <a:rPr lang="pl-PL" b="1" smtClean="0">
                <a:cs typeface="Times New Roman" charset="0"/>
              </a:rPr>
              <a:t/>
            </a:r>
            <a:br>
              <a:rPr lang="pl-PL" b="1" smtClean="0">
                <a:cs typeface="Times New Roman" charset="0"/>
              </a:rPr>
            </a:br>
            <a:endParaRPr lang="pl-PL" b="1" smtClean="0">
              <a:cs typeface="Times New Roman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smtClean="0">
                <a:cs typeface="Times New Roman" charset="0"/>
              </a:rPr>
              <a:t>Jeśli nie umiesz pływać –nie przekraczaj linii wyznaczonych przez żółte boje. Kąp się tylko w miejscach, w których masz grunt pod nogami;</a:t>
            </a:r>
            <a:r>
              <a:rPr lang="pl-PL" sz="2800" smtClean="0"/>
              <a:t>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80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smtClean="0">
                <a:cs typeface="Times New Roman" charset="0"/>
              </a:rPr>
              <a:t>Nie kąp się zbyt długo. Jeśli czujesz zmęczenie, lub jest ci zimno – wracaj na brzeg;</a:t>
            </a:r>
            <a:endParaRPr lang="pl-PL" sz="280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80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</p:txBody>
      </p:sp>
      <p:pic>
        <p:nvPicPr>
          <p:cNvPr id="39943" name="Picture 6" descr="D:\Do prezentacjii\zim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3429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4" descr="D:\Do prezentacjii\logo slwop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0FE3C-CAB7-4071-8ECF-0612BB7E2773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EB9B35AE-6D93-4DC7-8942-0FF0A5F14F8B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0964" name="Picture 2" descr="D:\Do prezentacjii\tł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dirty="0" smtClean="0">
                <a:cs typeface="Times New Roman" charset="0"/>
              </a:rPr>
              <a:t/>
            </a:r>
            <a:br>
              <a:rPr lang="pl-PL" b="1" u="sng" dirty="0" smtClean="0">
                <a:cs typeface="Times New Roman" charset="0"/>
              </a:rPr>
            </a:br>
            <a:r>
              <a:rPr lang="pl-PL" b="1" u="sng" dirty="0" smtClean="0">
                <a:cs typeface="Times New Roman" charset="0"/>
              </a:rPr>
              <a:t>W wodzie:</a:t>
            </a:r>
            <a:r>
              <a:rPr lang="pl-PL" b="1" dirty="0" smtClean="0">
                <a:cs typeface="Times New Roman" charset="0"/>
              </a:rPr>
              <a:t/>
            </a:r>
            <a:br>
              <a:rPr lang="pl-PL" b="1" dirty="0" smtClean="0">
                <a:cs typeface="Times New Roman" charset="0"/>
              </a:rPr>
            </a:br>
            <a:endParaRPr lang="pl-PL" b="1" dirty="0" smtClean="0">
              <a:cs typeface="Times New Roman" charset="0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pPr eaLnBrk="1" hangingPunct="1"/>
            <a:r>
              <a:rPr lang="pl-PL" altLang="pl-PL" sz="2800" smtClean="0"/>
              <a:t>Nie kąp się nigdy w pobliżu ostróg. Nie chodź też po nich. Ostrogi są śliskie – łatwo można z nich spaść, są też obrośnięte przez małże – można się pokaleczyć.</a:t>
            </a:r>
          </a:p>
          <a:p>
            <a:pPr eaLnBrk="1" hangingPunct="1"/>
            <a:endParaRPr lang="pl-PL" altLang="pl-PL" sz="24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</p:txBody>
      </p:sp>
      <p:pic>
        <p:nvPicPr>
          <p:cNvPr id="40967" name="Picture 6" descr="D:\Do prezentacjii\pomos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7563"/>
            <a:ext cx="48768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D:\Do prezentacjii\logo slwop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C143D2-56D7-4266-B4CF-3D7CB460D33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2105C2B3-262B-4935-80AE-0FFC8FE0E935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1988" name="Picture 2" descr="D:\Do prezentacjii\tł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dirty="0" smtClean="0">
                <a:cs typeface="Times New Roman" charset="0"/>
              </a:rPr>
              <a:t/>
            </a:r>
            <a:br>
              <a:rPr lang="pl-PL" b="1" u="sng" dirty="0" smtClean="0">
                <a:cs typeface="Times New Roman" charset="0"/>
              </a:rPr>
            </a:br>
            <a:r>
              <a:rPr lang="pl-PL" b="1" u="sng" dirty="0" smtClean="0">
                <a:cs typeface="Times New Roman" charset="0"/>
              </a:rPr>
              <a:t>W wodzie:</a:t>
            </a:r>
            <a:r>
              <a:rPr lang="pl-PL" b="1" dirty="0" smtClean="0">
                <a:cs typeface="Times New Roman" charset="0"/>
              </a:rPr>
              <a:t/>
            </a:r>
            <a:br>
              <a:rPr lang="pl-PL" b="1" dirty="0" smtClean="0">
                <a:cs typeface="Times New Roman" charset="0"/>
              </a:rPr>
            </a:br>
            <a:endParaRPr lang="pl-PL" b="1" dirty="0" smtClean="0">
              <a:cs typeface="Times New Roman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10000"/>
          </a:xfrm>
        </p:spPr>
        <p:txBody>
          <a:bodyPr/>
          <a:lstStyle/>
          <a:p>
            <a:pPr eaLnBrk="1" hangingPunct="1"/>
            <a:r>
              <a:rPr lang="pl-PL" altLang="pl-PL" sz="2400" smtClean="0"/>
              <a:t>Nie skacz do nieznanej wody. Zawsze wcześniej sprawdzaj głębokość i dno zbiornika.</a:t>
            </a:r>
          </a:p>
          <a:p>
            <a:pPr eaLnBrk="1" hangingPunct="1"/>
            <a:endParaRPr lang="pl-PL" altLang="pl-PL" sz="2400" smtClean="0"/>
          </a:p>
          <a:p>
            <a:pPr eaLnBrk="1" hangingPunct="1"/>
            <a:r>
              <a:rPr lang="pl-PL" altLang="pl-PL" sz="2400" smtClean="0"/>
              <a:t>Korzystaj ze sprzętu wodnego (łódek, kajaków, żaglówek) zawsze w kapoku.</a:t>
            </a:r>
          </a:p>
          <a:p>
            <a:pPr eaLnBrk="1" hangingPunct="1"/>
            <a:endParaRPr lang="pl-PL" altLang="pl-PL" sz="2400" smtClean="0"/>
          </a:p>
          <a:p>
            <a:pPr eaLnBrk="1" hangingPunct="1"/>
            <a:r>
              <a:rPr lang="pl-PL" altLang="pl-PL" sz="2400" smtClean="0"/>
              <a:t>Nie przeceniaj swoich umiejętności, nie daj się podpuszczać kolegom – możesz stracić siły i trudno będzie wrócić do brzegu.</a:t>
            </a:r>
          </a:p>
          <a:p>
            <a:pPr eaLnBrk="1" hangingPunct="1"/>
            <a:endParaRPr lang="pl-PL" altLang="pl-PL" sz="24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  <a:p>
            <a:pPr eaLnBrk="1" hangingPunct="1"/>
            <a:endParaRPr lang="pl-PL" altLang="pl-PL" sz="2800" smtClean="0"/>
          </a:p>
        </p:txBody>
      </p:sp>
      <p:pic>
        <p:nvPicPr>
          <p:cNvPr id="41991" name="Picture 14" descr="D:\Do prezentacjii\logo slwop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daty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12210-7519-4391-A98B-5264458384F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2014-06-09</a:t>
            </a:fld>
            <a:endParaRPr lang="pl-PL" smtClean="0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01CE84B3-3194-4BAA-83AE-CF5BF9E84122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3012" name="Picture 4" descr="D:\Do prezentacjii\tł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D:\Do prezentacjii\tł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078787" cy="1600200"/>
          </a:xfrm>
        </p:spPr>
        <p:txBody>
          <a:bodyPr/>
          <a:lstStyle/>
          <a:p>
            <a:pPr algn="ctr" eaLnBrk="1" hangingPunct="1"/>
            <a:r>
              <a:rPr lang="pl-PL" altLang="pl-PL" b="1" u="sng" smtClean="0">
                <a:cs typeface="Times New Roman" pitchFamily="18" charset="0"/>
              </a:rPr>
              <a:t>Po wyjściu z wody;</a:t>
            </a:r>
            <a:r>
              <a:rPr lang="pl-PL" altLang="pl-PL" smtClean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7772400" cy="4565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2800" smtClean="0">
                <a:cs typeface="Times New Roman" pitchFamily="18" charset="0"/>
              </a:rPr>
              <a:t>Wytrzyj się ręcznikiem</a:t>
            </a:r>
            <a:r>
              <a:rPr lang="pl-PL" altLang="pl-PL" sz="2800" smtClean="0"/>
              <a:t>, odpocznij i zagrzej zanim znowu wejdziesz do wody.</a:t>
            </a:r>
          </a:p>
          <a:p>
            <a:pPr eaLnBrk="1" hangingPunct="1">
              <a:lnSpc>
                <a:spcPct val="80000"/>
              </a:lnSpc>
            </a:pPr>
            <a:endParaRPr lang="pl-PL" altLang="pl-PL" sz="2800" smtClean="0"/>
          </a:p>
          <a:p>
            <a:pPr eaLnBrk="1" hangingPunct="1">
              <a:lnSpc>
                <a:spcPct val="80000"/>
              </a:lnSpc>
            </a:pPr>
            <a:endParaRPr lang="pl-PL" altLang="pl-PL" smtClean="0"/>
          </a:p>
          <a:p>
            <a:pPr eaLnBrk="1" hangingPunct="1">
              <a:lnSpc>
                <a:spcPct val="80000"/>
              </a:lnSpc>
            </a:pPr>
            <a:endParaRPr lang="pl-PL" altLang="pl-PL" smtClean="0"/>
          </a:p>
          <a:p>
            <a:pPr eaLnBrk="1" hangingPunct="1">
              <a:lnSpc>
                <a:spcPct val="80000"/>
              </a:lnSpc>
            </a:pPr>
            <a:endParaRPr lang="pl-PL" altLang="pl-PL" smtClean="0"/>
          </a:p>
          <a:p>
            <a:pPr eaLnBrk="1" hangingPunct="1">
              <a:lnSpc>
                <a:spcPct val="80000"/>
              </a:lnSpc>
            </a:pPr>
            <a:endParaRPr lang="pl-PL" altLang="pl-PL" smtClean="0"/>
          </a:p>
          <a:p>
            <a:pPr eaLnBrk="1" hangingPunct="1">
              <a:lnSpc>
                <a:spcPct val="80000"/>
              </a:lnSpc>
            </a:pPr>
            <a:endParaRPr lang="pl-PL" altLang="pl-PL" smtClean="0"/>
          </a:p>
          <a:p>
            <a:pPr eaLnBrk="1" hangingPunct="1">
              <a:lnSpc>
                <a:spcPct val="80000"/>
              </a:lnSpc>
            </a:pPr>
            <a:r>
              <a:rPr lang="pl-PL" altLang="pl-PL" sz="2800" smtClean="0">
                <a:cs typeface="Times New Roman" pitchFamily="18" charset="0"/>
              </a:rPr>
              <a:t>Opalaj się z umiarem, używaj kremów z filtrem UV. Noś coś na głowie i okulary przeciwsłoneczne</a:t>
            </a:r>
            <a:r>
              <a:rPr lang="pl-PL" altLang="pl-PL" sz="2400" smtClean="0"/>
              <a:t> </a:t>
            </a:r>
          </a:p>
        </p:txBody>
      </p:sp>
      <p:pic>
        <p:nvPicPr>
          <p:cNvPr id="43016" name="Picture 5" descr="D:\Do prezentacjii\plaż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4191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4" descr="D:\Do prezentacjii\logo slwop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Średni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1739</TotalTime>
  <Words>550</Words>
  <Application>Microsoft Office PowerPoint</Application>
  <PresentationFormat>Pokaz na ekranie (4:3)</PresentationFormat>
  <Paragraphs>150</Paragraphs>
  <Slides>22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Tw Cen MT</vt:lpstr>
      <vt:lpstr>Wingdings</vt:lpstr>
      <vt:lpstr>Wingdings 2</vt:lpstr>
      <vt:lpstr>Calibri</vt:lpstr>
      <vt:lpstr>Times New Roman</vt:lpstr>
      <vt:lpstr>Średni</vt:lpstr>
      <vt:lpstr>Bezpieczne  wakacje</vt:lpstr>
      <vt:lpstr>Bezpieczny wypoczynek nad wodą</vt:lpstr>
      <vt:lpstr>Zanim wejdziesz do wody: </vt:lpstr>
      <vt:lpstr>Zanim wejdziesz do wody: </vt:lpstr>
      <vt:lpstr>W wodzie: </vt:lpstr>
      <vt:lpstr>W wodzie: </vt:lpstr>
      <vt:lpstr> W wodzie: </vt:lpstr>
      <vt:lpstr> W wodzie: </vt:lpstr>
      <vt:lpstr>Po wyjściu z wody; </vt:lpstr>
      <vt:lpstr>NAJCZĘSTSZE PRZYCZYNY UTONIĘĆ </vt:lpstr>
      <vt:lpstr>NAJCZĘSTSZE PRZYCZYNY UTONIĘĆ</vt:lpstr>
      <vt:lpstr>Uwaga na znaki</vt:lpstr>
      <vt:lpstr>Uwaga na znaki </vt:lpstr>
      <vt:lpstr>Uwaga na znaki </vt:lpstr>
      <vt:lpstr>Prezentacja programu PowerPoint</vt:lpstr>
      <vt:lpstr>Oznaczenie niebezpiecznych miejsc nad wodą</vt:lpstr>
      <vt:lpstr>Gdy wzywasz  pomoc</vt:lpstr>
      <vt:lpstr>Pamiętaj !!!</vt:lpstr>
      <vt:lpstr>Numery telefonów  alarmowych</vt:lpstr>
      <vt:lpstr>Z telefonu  komórkowego</vt:lpstr>
      <vt:lpstr>Pogotowie ratunkowe – 999 Straż Pożarna – 998 Policja – 997</vt:lpstr>
      <vt:lpstr>DZIękujemy  za 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 WAKACJE  2010</dc:title>
  <dc:creator>policja</dc:creator>
  <cp:lastModifiedBy>hp</cp:lastModifiedBy>
  <cp:revision>261</cp:revision>
  <dcterms:modified xsi:type="dcterms:W3CDTF">2014-06-09T18:25:37Z</dcterms:modified>
</cp:coreProperties>
</file>