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91" r:id="rId4"/>
    <p:sldId id="292" r:id="rId5"/>
    <p:sldId id="295" r:id="rId6"/>
    <p:sldId id="268" r:id="rId7"/>
    <p:sldId id="279" r:id="rId8"/>
    <p:sldId id="304" r:id="rId9"/>
    <p:sldId id="266" r:id="rId10"/>
    <p:sldId id="270" r:id="rId11"/>
    <p:sldId id="267" r:id="rId12"/>
    <p:sldId id="277" r:id="rId13"/>
    <p:sldId id="274" r:id="rId14"/>
    <p:sldId id="284" r:id="rId15"/>
    <p:sldId id="302" r:id="rId16"/>
    <p:sldId id="275" r:id="rId17"/>
    <p:sldId id="300" r:id="rId18"/>
    <p:sldId id="276" r:id="rId19"/>
    <p:sldId id="269" r:id="rId20"/>
    <p:sldId id="272" r:id="rId21"/>
    <p:sldId id="273" r:id="rId22"/>
    <p:sldId id="296" r:id="rId23"/>
    <p:sldId id="298" r:id="rId24"/>
    <p:sldId id="305" r:id="rId25"/>
    <p:sldId id="278" r:id="rId26"/>
    <p:sldId id="281" r:id="rId27"/>
    <p:sldId id="308" r:id="rId28"/>
    <p:sldId id="306" r:id="rId29"/>
    <p:sldId id="280" r:id="rId30"/>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6D215BB4-96C2-437D-946D-31D30364E3B2}">
          <p14:sldIdLst>
            <p14:sldId id="256"/>
            <p14:sldId id="257"/>
            <p14:sldId id="291"/>
            <p14:sldId id="292"/>
            <p14:sldId id="295"/>
            <p14:sldId id="268"/>
            <p14:sldId id="279"/>
            <p14:sldId id="304"/>
            <p14:sldId id="266"/>
            <p14:sldId id="270"/>
            <p14:sldId id="267"/>
            <p14:sldId id="277"/>
            <p14:sldId id="274"/>
            <p14:sldId id="284"/>
            <p14:sldId id="302"/>
            <p14:sldId id="275"/>
            <p14:sldId id="300"/>
            <p14:sldId id="276"/>
            <p14:sldId id="269"/>
            <p14:sldId id="272"/>
            <p14:sldId id="273"/>
            <p14:sldId id="296"/>
            <p14:sldId id="298"/>
            <p14:sldId id="305"/>
            <p14:sldId id="278"/>
            <p14:sldId id="281"/>
            <p14:sldId id="308"/>
            <p14:sldId id="306"/>
            <p14:sldId id="28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pl-PL" dirty="0"/>
              <a:t>Leczenie </a:t>
            </a:r>
            <a:r>
              <a:rPr lang="pl-PL" dirty="0" smtClean="0"/>
              <a:t>cukrzycy typu I</a:t>
            </a:r>
            <a:endParaRPr lang="pl-PL" dirty="0"/>
          </a:p>
        </c:rich>
      </c:tx>
      <c:layout/>
      <c:overlay val="0"/>
    </c:title>
    <c:autoTitleDeleted val="0"/>
    <c:plotArea>
      <c:layout/>
      <c:pieChart>
        <c:varyColors val="1"/>
        <c:ser>
          <c:idx val="0"/>
          <c:order val="0"/>
          <c:tx>
            <c:strRef>
              <c:f>Arkusz1!$B$1</c:f>
              <c:strCache>
                <c:ptCount val="1"/>
                <c:pt idx="0">
                  <c:v>Leczenie cukrzycy</c:v>
                </c:pt>
              </c:strCache>
            </c:strRef>
          </c:tx>
          <c:cat>
            <c:strRef>
              <c:f>Arkusz1!$A$2:$A$5</c:f>
              <c:strCache>
                <c:ptCount val="4"/>
                <c:pt idx="0">
                  <c:v>INSULINA - 50%</c:v>
                </c:pt>
                <c:pt idx="1">
                  <c:v>DIETA - 16,(6)%</c:v>
                </c:pt>
                <c:pt idx="2">
                  <c:v>WYSIŁEK FIZYCZNY - 16,(6)%</c:v>
                </c:pt>
                <c:pt idx="3">
                  <c:v>SAMOKONTROLA - 16,(6)%</c:v>
                </c:pt>
              </c:strCache>
            </c:strRef>
          </c:cat>
          <c:val>
            <c:numRef>
              <c:f>Arkusz1!$B$2:$B$5</c:f>
              <c:numCache>
                <c:formatCode>General</c:formatCode>
                <c:ptCount val="4"/>
                <c:pt idx="0">
                  <c:v>5</c:v>
                </c:pt>
                <c:pt idx="1">
                  <c:v>1.66</c:v>
                </c:pt>
                <c:pt idx="2">
                  <c:v>1.66</c:v>
                </c:pt>
                <c:pt idx="3">
                  <c:v>1.66</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5054658792650921"/>
          <c:y val="0.38178789370078742"/>
          <c:w val="0.33695341207349083"/>
          <c:h val="0.38443996062992125"/>
        </c:manualLayout>
      </c:layout>
      <c:overlay val="0"/>
    </c:legend>
    <c:plotVisOnly val="1"/>
    <c:dispBlanksAs val="gap"/>
    <c:showDLblsOverMax val="0"/>
  </c:chart>
  <c:txPr>
    <a:bodyPr/>
    <a:lstStyle/>
    <a:p>
      <a:pPr>
        <a:defRPr sz="1800"/>
      </a:pPr>
      <a:endParaRPr lang="pl-P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Arkusz1!$B$1</c:f>
              <c:strCache>
                <c:ptCount val="1"/>
                <c:pt idx="0">
                  <c:v>Najczęstsze powikłania cukrzycowe</c:v>
                </c:pt>
              </c:strCache>
            </c:strRef>
          </c:tx>
          <c:cat>
            <c:strRef>
              <c:f>Arkusz1!$A$2:$A$7</c:f>
              <c:strCache>
                <c:ptCount val="6"/>
                <c:pt idx="0">
                  <c:v>Retinopatia - 41%</c:v>
                </c:pt>
                <c:pt idx="1">
                  <c:v>Choroba wieńcowa - 27%</c:v>
                </c:pt>
                <c:pt idx="2">
                  <c:v>Neuropatia - 16%</c:v>
                </c:pt>
                <c:pt idx="3">
                  <c:v>Nefropatia - 10%</c:v>
                </c:pt>
                <c:pt idx="4">
                  <c:v>Stopa cukrzycowa - 6%</c:v>
                </c:pt>
                <c:pt idx="5">
                  <c:v>Udar mózgu - 5%</c:v>
                </c:pt>
              </c:strCache>
            </c:strRef>
          </c:cat>
          <c:val>
            <c:numRef>
              <c:f>Arkusz1!$B$2:$B$7</c:f>
              <c:numCache>
                <c:formatCode>General</c:formatCode>
                <c:ptCount val="6"/>
                <c:pt idx="0">
                  <c:v>4.0999999999999996</c:v>
                </c:pt>
                <c:pt idx="1">
                  <c:v>2.7</c:v>
                </c:pt>
                <c:pt idx="2">
                  <c:v>1.6</c:v>
                </c:pt>
                <c:pt idx="3">
                  <c:v>1</c:v>
                </c:pt>
                <c:pt idx="4">
                  <c:v>0.6</c:v>
                </c:pt>
                <c:pt idx="5">
                  <c:v>0.5</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6025475721784777"/>
          <c:y val="0.16845792322834646"/>
          <c:w val="0.32724524278215222"/>
          <c:h val="0.83154207677165359"/>
        </c:manualLayout>
      </c:layout>
      <c:overlay val="0"/>
    </c:legend>
    <c:plotVisOnly val="1"/>
    <c:dispBlanksAs val="gap"/>
    <c:showDLblsOverMax val="0"/>
  </c:chart>
  <c:spPr>
    <a:solidFill>
      <a:schemeClr val="accent5">
        <a:lumMod val="20000"/>
        <a:lumOff val="80000"/>
      </a:schemeClr>
    </a:solidFill>
  </c:spPr>
  <c:txPr>
    <a:bodyPr/>
    <a:lstStyle/>
    <a:p>
      <a:pPr>
        <a:defRPr sz="1800"/>
      </a:pPr>
      <a:endParaRPr lang="pl-PL"/>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F67E33-108D-4C30-8DC7-75F65BF84A05}" type="datetimeFigureOut">
              <a:rPr lang="pl-PL" smtClean="0"/>
              <a:t>2016-06-22</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4F93A2-EC5B-4638-AA0A-C0FEBD70D729}" type="slidenum">
              <a:rPr lang="pl-PL" smtClean="0"/>
              <a:t>‹#›</a:t>
            </a:fld>
            <a:endParaRPr lang="pl-PL"/>
          </a:p>
        </p:txBody>
      </p:sp>
    </p:spTree>
    <p:extLst>
      <p:ext uri="{BB962C8B-B14F-4D97-AF65-F5344CB8AC3E}">
        <p14:creationId xmlns:p14="http://schemas.microsoft.com/office/powerpoint/2010/main" val="1763440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494F93A2-EC5B-4638-AA0A-C0FEBD70D729}" type="slidenum">
              <a:rPr lang="pl-PL" smtClean="0"/>
              <a:t>1</a:t>
            </a:fld>
            <a:endParaRPr lang="pl-PL"/>
          </a:p>
        </p:txBody>
      </p:sp>
    </p:spTree>
    <p:extLst>
      <p:ext uri="{BB962C8B-B14F-4D97-AF65-F5344CB8AC3E}">
        <p14:creationId xmlns:p14="http://schemas.microsoft.com/office/powerpoint/2010/main" val="1593920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AD27CEE7-9AB6-499F-9348-BB42C4D5A9D5}" type="datetimeFigureOut">
              <a:rPr lang="pl-PL" smtClean="0"/>
              <a:t>2016-06-22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83EB1A4-1194-4147-B1C2-AC5BAB8A60CB}" type="slidenum">
              <a:rPr lang="pl-PL" smtClean="0"/>
              <a:t>‹#›</a:t>
            </a:fld>
            <a:endParaRPr lang="pl-PL"/>
          </a:p>
        </p:txBody>
      </p:sp>
    </p:spTree>
    <p:extLst>
      <p:ext uri="{BB962C8B-B14F-4D97-AF65-F5344CB8AC3E}">
        <p14:creationId xmlns:p14="http://schemas.microsoft.com/office/powerpoint/2010/main" val="2721201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AD27CEE7-9AB6-499F-9348-BB42C4D5A9D5}" type="datetimeFigureOut">
              <a:rPr lang="pl-PL" smtClean="0"/>
              <a:t>2016-06-22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83EB1A4-1194-4147-B1C2-AC5BAB8A60CB}" type="slidenum">
              <a:rPr lang="pl-PL" smtClean="0"/>
              <a:t>‹#›</a:t>
            </a:fld>
            <a:endParaRPr lang="pl-PL"/>
          </a:p>
        </p:txBody>
      </p:sp>
    </p:spTree>
    <p:extLst>
      <p:ext uri="{BB962C8B-B14F-4D97-AF65-F5344CB8AC3E}">
        <p14:creationId xmlns:p14="http://schemas.microsoft.com/office/powerpoint/2010/main" val="2928070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AD27CEE7-9AB6-499F-9348-BB42C4D5A9D5}" type="datetimeFigureOut">
              <a:rPr lang="pl-PL" smtClean="0"/>
              <a:t>2016-06-22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83EB1A4-1194-4147-B1C2-AC5BAB8A60CB}" type="slidenum">
              <a:rPr lang="pl-PL" smtClean="0"/>
              <a:t>‹#›</a:t>
            </a:fld>
            <a:endParaRPr lang="pl-PL"/>
          </a:p>
        </p:txBody>
      </p:sp>
    </p:spTree>
    <p:extLst>
      <p:ext uri="{BB962C8B-B14F-4D97-AF65-F5344CB8AC3E}">
        <p14:creationId xmlns:p14="http://schemas.microsoft.com/office/powerpoint/2010/main" val="5316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AD27CEE7-9AB6-499F-9348-BB42C4D5A9D5}" type="datetimeFigureOut">
              <a:rPr lang="pl-PL" smtClean="0"/>
              <a:t>2016-06-22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83EB1A4-1194-4147-B1C2-AC5BAB8A60CB}" type="slidenum">
              <a:rPr lang="pl-PL" smtClean="0"/>
              <a:t>‹#›</a:t>
            </a:fld>
            <a:endParaRPr lang="pl-PL"/>
          </a:p>
        </p:txBody>
      </p:sp>
    </p:spTree>
    <p:extLst>
      <p:ext uri="{BB962C8B-B14F-4D97-AF65-F5344CB8AC3E}">
        <p14:creationId xmlns:p14="http://schemas.microsoft.com/office/powerpoint/2010/main" val="338676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AD27CEE7-9AB6-499F-9348-BB42C4D5A9D5}" type="datetimeFigureOut">
              <a:rPr lang="pl-PL" smtClean="0"/>
              <a:t>2016-06-22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83EB1A4-1194-4147-B1C2-AC5BAB8A60CB}" type="slidenum">
              <a:rPr lang="pl-PL" smtClean="0"/>
              <a:t>‹#›</a:t>
            </a:fld>
            <a:endParaRPr lang="pl-PL"/>
          </a:p>
        </p:txBody>
      </p:sp>
    </p:spTree>
    <p:extLst>
      <p:ext uri="{BB962C8B-B14F-4D97-AF65-F5344CB8AC3E}">
        <p14:creationId xmlns:p14="http://schemas.microsoft.com/office/powerpoint/2010/main" val="2170083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AD27CEE7-9AB6-499F-9348-BB42C4D5A9D5}" type="datetimeFigureOut">
              <a:rPr lang="pl-PL" smtClean="0"/>
              <a:t>2016-06-22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83EB1A4-1194-4147-B1C2-AC5BAB8A60CB}" type="slidenum">
              <a:rPr lang="pl-PL" smtClean="0"/>
              <a:t>‹#›</a:t>
            </a:fld>
            <a:endParaRPr lang="pl-PL"/>
          </a:p>
        </p:txBody>
      </p:sp>
    </p:spTree>
    <p:extLst>
      <p:ext uri="{BB962C8B-B14F-4D97-AF65-F5344CB8AC3E}">
        <p14:creationId xmlns:p14="http://schemas.microsoft.com/office/powerpoint/2010/main" val="94409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AD27CEE7-9AB6-499F-9348-BB42C4D5A9D5}" type="datetimeFigureOut">
              <a:rPr lang="pl-PL" smtClean="0"/>
              <a:t>2016-06-22</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783EB1A4-1194-4147-B1C2-AC5BAB8A60CB}" type="slidenum">
              <a:rPr lang="pl-PL" smtClean="0"/>
              <a:t>‹#›</a:t>
            </a:fld>
            <a:endParaRPr lang="pl-PL"/>
          </a:p>
        </p:txBody>
      </p:sp>
    </p:spTree>
    <p:extLst>
      <p:ext uri="{BB962C8B-B14F-4D97-AF65-F5344CB8AC3E}">
        <p14:creationId xmlns:p14="http://schemas.microsoft.com/office/powerpoint/2010/main" val="194640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AD27CEE7-9AB6-499F-9348-BB42C4D5A9D5}" type="datetimeFigureOut">
              <a:rPr lang="pl-PL" smtClean="0"/>
              <a:t>2016-06-22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783EB1A4-1194-4147-B1C2-AC5BAB8A60CB}" type="slidenum">
              <a:rPr lang="pl-PL" smtClean="0"/>
              <a:t>‹#›</a:t>
            </a:fld>
            <a:endParaRPr lang="pl-PL"/>
          </a:p>
        </p:txBody>
      </p:sp>
    </p:spTree>
    <p:extLst>
      <p:ext uri="{BB962C8B-B14F-4D97-AF65-F5344CB8AC3E}">
        <p14:creationId xmlns:p14="http://schemas.microsoft.com/office/powerpoint/2010/main" val="1160241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AD27CEE7-9AB6-499F-9348-BB42C4D5A9D5}" type="datetimeFigureOut">
              <a:rPr lang="pl-PL" smtClean="0"/>
              <a:t>2016-06-22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783EB1A4-1194-4147-B1C2-AC5BAB8A60CB}" type="slidenum">
              <a:rPr lang="pl-PL" smtClean="0"/>
              <a:t>‹#›</a:t>
            </a:fld>
            <a:endParaRPr lang="pl-PL"/>
          </a:p>
        </p:txBody>
      </p:sp>
    </p:spTree>
    <p:extLst>
      <p:ext uri="{BB962C8B-B14F-4D97-AF65-F5344CB8AC3E}">
        <p14:creationId xmlns:p14="http://schemas.microsoft.com/office/powerpoint/2010/main" val="905223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AD27CEE7-9AB6-499F-9348-BB42C4D5A9D5}" type="datetimeFigureOut">
              <a:rPr lang="pl-PL" smtClean="0"/>
              <a:t>2016-06-22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83EB1A4-1194-4147-B1C2-AC5BAB8A60CB}" type="slidenum">
              <a:rPr lang="pl-PL" smtClean="0"/>
              <a:t>‹#›</a:t>
            </a:fld>
            <a:endParaRPr lang="pl-PL"/>
          </a:p>
        </p:txBody>
      </p:sp>
    </p:spTree>
    <p:extLst>
      <p:ext uri="{BB962C8B-B14F-4D97-AF65-F5344CB8AC3E}">
        <p14:creationId xmlns:p14="http://schemas.microsoft.com/office/powerpoint/2010/main" val="215288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AD27CEE7-9AB6-499F-9348-BB42C4D5A9D5}" type="datetimeFigureOut">
              <a:rPr lang="pl-PL" smtClean="0"/>
              <a:t>2016-06-22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83EB1A4-1194-4147-B1C2-AC5BAB8A60CB}" type="slidenum">
              <a:rPr lang="pl-PL" smtClean="0"/>
              <a:t>‹#›</a:t>
            </a:fld>
            <a:endParaRPr lang="pl-PL"/>
          </a:p>
        </p:txBody>
      </p:sp>
    </p:spTree>
    <p:extLst>
      <p:ext uri="{BB962C8B-B14F-4D97-AF65-F5344CB8AC3E}">
        <p14:creationId xmlns:p14="http://schemas.microsoft.com/office/powerpoint/2010/main" val="4124961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27CEE7-9AB6-499F-9348-BB42C4D5A9D5}" type="datetimeFigureOut">
              <a:rPr lang="pl-PL" smtClean="0"/>
              <a:t>2016-06-22</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3EB1A4-1194-4147-B1C2-AC5BAB8A60CB}" type="slidenum">
              <a:rPr lang="pl-PL" smtClean="0"/>
              <a:t>‹#›</a:t>
            </a:fld>
            <a:endParaRPr lang="pl-PL"/>
          </a:p>
        </p:txBody>
      </p:sp>
    </p:spTree>
    <p:extLst>
      <p:ext uri="{BB962C8B-B14F-4D97-AF65-F5344CB8AC3E}">
        <p14:creationId xmlns:p14="http://schemas.microsoft.com/office/powerpoint/2010/main" val="1736820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251520" y="476673"/>
            <a:ext cx="8712968" cy="2232247"/>
          </a:xfrm>
        </p:spPr>
        <p:txBody>
          <a:bodyPr>
            <a:normAutofit/>
          </a:bodyPr>
          <a:lstStyle/>
          <a:p>
            <a:r>
              <a:rPr lang="pl-PL" sz="5400" b="1" i="1" dirty="0" smtClean="0">
                <a:latin typeface="Bodoni MT" panose="02070603080606020203" pitchFamily="18" charset="0"/>
              </a:rPr>
              <a:t>Cukrzyca – słodka choroba, gorzka prawda</a:t>
            </a:r>
            <a:endParaRPr lang="pl-PL" sz="5400" b="1" i="1" dirty="0">
              <a:latin typeface="Bodoni MT" panose="02070603080606020203" pitchFamily="18" charset="0"/>
            </a:endParaRPr>
          </a:p>
        </p:txBody>
      </p:sp>
      <p:sp>
        <p:nvSpPr>
          <p:cNvPr id="3" name="Podtytuł 2"/>
          <p:cNvSpPr>
            <a:spLocks noGrp="1"/>
          </p:cNvSpPr>
          <p:nvPr>
            <p:ph type="subTitle" idx="1"/>
          </p:nvPr>
        </p:nvSpPr>
        <p:spPr>
          <a:xfrm>
            <a:off x="1371600" y="3933056"/>
            <a:ext cx="6400800" cy="1728192"/>
          </a:xfrm>
        </p:spPr>
        <p:txBody>
          <a:bodyPr>
            <a:normAutofit fontScale="92500"/>
          </a:bodyPr>
          <a:lstStyle/>
          <a:p>
            <a:r>
              <a:rPr lang="pl-PL" i="1" dirty="0" smtClean="0"/>
              <a:t>Czyli: Co to jest cukrzyca? Typy cukrzycy, leczenie cukrzycy, zasady zdrowego żywienia, wysiłek fizyczny, powikłania.</a:t>
            </a:r>
            <a:endParaRPr lang="pl-PL" i="1" dirty="0"/>
          </a:p>
        </p:txBody>
      </p:sp>
    </p:spTree>
    <p:extLst>
      <p:ext uri="{BB962C8B-B14F-4D97-AF65-F5344CB8AC3E}">
        <p14:creationId xmlns:p14="http://schemas.microsoft.com/office/powerpoint/2010/main" val="37050671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latin typeface="Arial Black" panose="020B0A04020102020204" pitchFamily="34" charset="0"/>
              </a:rPr>
              <a:t>Peny insulinowe</a:t>
            </a:r>
            <a:endParaRPr lang="pl-PL" b="1" dirty="0">
              <a:latin typeface="Arial Black" panose="020B0A04020102020204" pitchFamily="34" charset="0"/>
            </a:endParaRPr>
          </a:p>
        </p:txBody>
      </p:sp>
      <p:sp>
        <p:nvSpPr>
          <p:cNvPr id="3" name="Symbol zastępczy zawartości 2"/>
          <p:cNvSpPr>
            <a:spLocks noGrp="1"/>
          </p:cNvSpPr>
          <p:nvPr>
            <p:ph idx="1"/>
          </p:nvPr>
        </p:nvSpPr>
        <p:spPr>
          <a:xfrm>
            <a:off x="395536" y="1600200"/>
            <a:ext cx="4104456" cy="5069160"/>
          </a:xfrm>
        </p:spPr>
        <p:txBody>
          <a:bodyPr>
            <a:normAutofit fontScale="85000" lnSpcReduction="20000"/>
          </a:bodyPr>
          <a:lstStyle/>
          <a:p>
            <a:pPr algn="just"/>
            <a:r>
              <a:rPr lang="pl-PL" dirty="0" smtClean="0"/>
              <a:t>Peny insulinowe to specjalne strzykawki, za pomocą których podskórnie (w brzuch, udo, pośladek) podaje się insulinę. Mają wbudowaną skalę dzięki której wiemy ile insuliny należy podać. </a:t>
            </a:r>
          </a:p>
          <a:p>
            <a:pPr algn="just"/>
            <a:r>
              <a:rPr lang="pl-PL" dirty="0" smtClean="0"/>
              <a:t>Ich nazwa wywodzi się od kształtu (</a:t>
            </a:r>
            <a:r>
              <a:rPr lang="pl-PL" i="1" dirty="0" smtClean="0"/>
              <a:t>pen</a:t>
            </a:r>
            <a:r>
              <a:rPr lang="pl-PL" dirty="0" smtClean="0"/>
              <a:t> ang. – </a:t>
            </a:r>
            <a:r>
              <a:rPr lang="pl-PL" i="1" dirty="0" smtClean="0"/>
              <a:t>pióro</a:t>
            </a:r>
            <a:r>
              <a:rPr lang="pl-PL" dirty="0" smtClean="0"/>
              <a:t>) i powszechnie przyjęła się w języku polskim.</a:t>
            </a:r>
            <a:endParaRPr lang="pl-PL" dirty="0"/>
          </a:p>
        </p:txBody>
      </p:sp>
      <p:pic>
        <p:nvPicPr>
          <p:cNvPr id="2050" name="Picture 2" descr="https://encrypted-tbn3.gstatic.com/images?q=tbn:ANd9GcSGuby6mtI3ibG3hyjcM5mtrMVRRgu8h4M-yMGm5zhRQMpoKNMT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700808"/>
            <a:ext cx="4053830"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998526"/>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latin typeface="Arial Black" panose="020B0A04020102020204" pitchFamily="34" charset="0"/>
              </a:rPr>
              <a:t>Pompa insulinowa</a:t>
            </a:r>
            <a:endParaRPr lang="pl-PL" b="1" dirty="0">
              <a:latin typeface="Arial Black" panose="020B0A04020102020204" pitchFamily="34" charset="0"/>
            </a:endParaRPr>
          </a:p>
        </p:txBody>
      </p:sp>
      <p:sp>
        <p:nvSpPr>
          <p:cNvPr id="3" name="Symbol zastępczy zawartości 2"/>
          <p:cNvSpPr>
            <a:spLocks noGrp="1"/>
          </p:cNvSpPr>
          <p:nvPr>
            <p:ph idx="1"/>
          </p:nvPr>
        </p:nvSpPr>
        <p:spPr>
          <a:xfrm>
            <a:off x="323528" y="1600200"/>
            <a:ext cx="3672408" cy="4525963"/>
          </a:xfrm>
        </p:spPr>
        <p:txBody>
          <a:bodyPr>
            <a:normAutofit fontScale="85000" lnSpcReduction="10000"/>
          </a:bodyPr>
          <a:lstStyle/>
          <a:p>
            <a:r>
              <a:rPr lang="pl-PL" dirty="0" smtClean="0"/>
              <a:t>Pompa insulinowa to niewielkie urządzenie służące do ciągłego podskórnego wlewu insuliny. Nosi się ją przymocowaną np. do paska. </a:t>
            </a:r>
          </a:p>
          <a:p>
            <a:r>
              <a:rPr lang="pl-PL" dirty="0" smtClean="0"/>
              <a:t>Pompa podaje insulinę przez zestaw infuzyjny, który wymienia się co 3 dni.</a:t>
            </a:r>
            <a:endParaRPr lang="pl-PL" dirty="0"/>
          </a:p>
        </p:txBody>
      </p:sp>
      <p:pic>
        <p:nvPicPr>
          <p:cNvPr id="1028" name="Picture 4" descr="http://bi.gazeta.pl/im/d5/ef/dc/z14479317Q,Pompa-insulinowa-sluzy-do-ciaglego-podskornego-p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1757148"/>
            <a:ext cx="4844574" cy="4120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8981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210146"/>
          </a:xfrm>
        </p:spPr>
        <p:txBody>
          <a:bodyPr/>
          <a:lstStyle/>
          <a:p>
            <a:r>
              <a:rPr lang="pl-PL" b="1" dirty="0" smtClean="0">
                <a:latin typeface="Arial Black" panose="020B0A04020102020204" pitchFamily="34" charset="0"/>
              </a:rPr>
              <a:t>Glukometr</a:t>
            </a:r>
            <a:endParaRPr lang="pl-PL" b="1" dirty="0">
              <a:latin typeface="Arial Black" panose="020B0A04020102020204" pitchFamily="34" charset="0"/>
            </a:endParaRPr>
          </a:p>
        </p:txBody>
      </p:sp>
      <p:sp>
        <p:nvSpPr>
          <p:cNvPr id="3" name="Symbol zastępczy zawartości 2"/>
          <p:cNvSpPr>
            <a:spLocks noGrp="1"/>
          </p:cNvSpPr>
          <p:nvPr>
            <p:ph idx="1"/>
          </p:nvPr>
        </p:nvSpPr>
        <p:spPr>
          <a:xfrm>
            <a:off x="107504" y="1700808"/>
            <a:ext cx="3816424" cy="5040560"/>
          </a:xfrm>
        </p:spPr>
        <p:txBody>
          <a:bodyPr>
            <a:normAutofit fontScale="77500" lnSpcReduction="20000"/>
          </a:bodyPr>
          <a:lstStyle/>
          <a:p>
            <a:pPr algn="just"/>
            <a:r>
              <a:rPr lang="pl-PL" dirty="0" smtClean="0"/>
              <a:t>Glukometr jest to medyczne urządzenie diagnostyczne służące do pomiaru i bieżącego odczytu poziomu glukozy we krwi, pobieranej zwykle z opuszków palców. </a:t>
            </a:r>
          </a:p>
          <a:p>
            <a:pPr algn="just"/>
            <a:r>
              <a:rPr lang="pl-PL" dirty="0" smtClean="0"/>
              <a:t>Wykorzystywane są specjalne paski testowe. Prawidłowe stężenie cukru we krwi (określane na czczo) powinno wynosić 70-120 mg/dl.</a:t>
            </a:r>
            <a:endParaRPr lang="pl-PL" dirty="0"/>
          </a:p>
        </p:txBody>
      </p:sp>
      <p:pic>
        <p:nvPicPr>
          <p:cNvPr id="3076" name="Picture 4" descr="http://static.polskieradio.pl/dc19ea06-e36f-4c01-9f3a-85555c05b782.f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6521" y="1844824"/>
            <a:ext cx="4860032"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721061"/>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0"/>
            <a:ext cx="8229600" cy="1417638"/>
          </a:xfrm>
        </p:spPr>
        <p:txBody>
          <a:bodyPr/>
          <a:lstStyle/>
          <a:p>
            <a:r>
              <a:rPr lang="pl-PL" b="1" dirty="0" smtClean="0">
                <a:latin typeface="Arial Black" panose="020B0A04020102020204" pitchFamily="34" charset="0"/>
              </a:rPr>
              <a:t>Hipoglikemia </a:t>
            </a:r>
            <a:endParaRPr lang="pl-PL" b="1" dirty="0">
              <a:latin typeface="Arial Black" panose="020B0A04020102020204" pitchFamily="34" charset="0"/>
            </a:endParaRPr>
          </a:p>
        </p:txBody>
      </p:sp>
      <p:sp>
        <p:nvSpPr>
          <p:cNvPr id="3" name="Symbol zastępczy zawartości 2"/>
          <p:cNvSpPr>
            <a:spLocks noGrp="1"/>
          </p:cNvSpPr>
          <p:nvPr>
            <p:ph idx="1"/>
          </p:nvPr>
        </p:nvSpPr>
        <p:spPr>
          <a:xfrm>
            <a:off x="457200" y="1268760"/>
            <a:ext cx="8229600" cy="5472608"/>
          </a:xfrm>
        </p:spPr>
        <p:txBody>
          <a:bodyPr>
            <a:normAutofit fontScale="85000" lnSpcReduction="10000"/>
          </a:bodyPr>
          <a:lstStyle/>
          <a:p>
            <a:pPr algn="just"/>
            <a:r>
              <a:rPr lang="pl-PL" dirty="0" smtClean="0"/>
              <a:t>Hipoglikemia, potocznie nazywana niedocukrzeniem jest to spadek poziomu cukru we krwi poniżej 70mg/dl. </a:t>
            </a:r>
          </a:p>
          <a:p>
            <a:pPr algn="just"/>
            <a:r>
              <a:rPr lang="pl-PL" dirty="0" smtClean="0"/>
              <a:t>Przyczyny hipoglikemii są różne: za dużo insuliny (nieprawidłowa dawka), pominięty posiłek, wysiłek fizyczny, infekcja przewodu pokarmowego.</a:t>
            </a:r>
          </a:p>
          <a:p>
            <a:pPr algn="just"/>
            <a:r>
              <a:rPr lang="pl-PL" dirty="0" smtClean="0"/>
              <a:t>W przypadku wystąpienia hipoglikemii, jak najszybciej należy podnieść poziom cukru: spożyć dodatkową porcję węglowodanów, najlepiej cukier prosty, który szybko się wchłania: sok, glukozę.</a:t>
            </a:r>
          </a:p>
          <a:p>
            <a:pPr algn="just"/>
            <a:r>
              <a:rPr lang="pl-PL" dirty="0" smtClean="0"/>
              <a:t>Jest </a:t>
            </a:r>
            <a:r>
              <a:rPr lang="pl-PL" dirty="0"/>
              <a:t>bardzo niebezpieczna dla organizmu i powoduje nieodwracalne zmiany w ośrodkowym układzie nerwowym</a:t>
            </a:r>
            <a:r>
              <a:rPr lang="pl-PL" dirty="0" smtClean="0"/>
              <a:t>.</a:t>
            </a:r>
            <a:endParaRPr lang="pl-PL" dirty="0"/>
          </a:p>
        </p:txBody>
      </p:sp>
    </p:spTree>
    <p:extLst>
      <p:ext uri="{BB962C8B-B14F-4D97-AF65-F5344CB8AC3E}">
        <p14:creationId xmlns:p14="http://schemas.microsoft.com/office/powerpoint/2010/main" val="37345828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6585789"/>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0" y="274638"/>
            <a:ext cx="9036496" cy="1143000"/>
          </a:xfrm>
        </p:spPr>
        <p:txBody>
          <a:bodyPr>
            <a:normAutofit fontScale="90000"/>
          </a:bodyPr>
          <a:lstStyle/>
          <a:p>
            <a:r>
              <a:rPr lang="pl-PL" dirty="0" smtClean="0">
                <a:latin typeface="Arial Black" panose="020B0A04020102020204" pitchFamily="34" charset="0"/>
              </a:rPr>
              <a:t>Glukagon – możesz uratować życie!</a:t>
            </a:r>
            <a:endParaRPr lang="pl-PL" dirty="0">
              <a:latin typeface="Arial Black" panose="020B0A04020102020204" pitchFamily="34" charset="0"/>
            </a:endParaRPr>
          </a:p>
        </p:txBody>
      </p:sp>
      <p:sp>
        <p:nvSpPr>
          <p:cNvPr id="3" name="Symbol zastępczy zawartości 2"/>
          <p:cNvSpPr>
            <a:spLocks noGrp="1"/>
          </p:cNvSpPr>
          <p:nvPr>
            <p:ph idx="1"/>
          </p:nvPr>
        </p:nvSpPr>
        <p:spPr>
          <a:xfrm>
            <a:off x="251520" y="1916832"/>
            <a:ext cx="3744416" cy="4464496"/>
          </a:xfrm>
        </p:spPr>
        <p:txBody>
          <a:bodyPr>
            <a:normAutofit fontScale="77500" lnSpcReduction="20000"/>
          </a:bodyPr>
          <a:lstStyle/>
          <a:p>
            <a:pPr marL="0" indent="0" algn="just">
              <a:buNone/>
            </a:pPr>
            <a:r>
              <a:rPr lang="pl-PL" dirty="0" smtClean="0"/>
              <a:t>Niekiedy zdarza się, że hipoglikemia jest tak niska, że człowiek traci przytomność. Wtedy nie możemy podać choremu nic doustnie. Jedynym sposobem na </a:t>
            </a:r>
            <a:r>
              <a:rPr lang="pl-PL" b="1" dirty="0" smtClean="0"/>
              <a:t>uratowanie życia </a:t>
            </a:r>
            <a:r>
              <a:rPr lang="pl-PL" dirty="0" smtClean="0"/>
              <a:t>jest glukagon – hormon działający w wątrobie, gdzie powoduje uwolnienie zapasów glukozy i podniesienie poziomu cukru.</a:t>
            </a:r>
            <a:endParaRPr lang="pl-PL" b="1" dirty="0"/>
          </a:p>
        </p:txBody>
      </p:sp>
      <p:pic>
        <p:nvPicPr>
          <p:cNvPr id="6146" name="Picture 2" descr="http://www.baner.dorehabilitacji.pl/glukoza/images/glukag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7397" y="2132856"/>
            <a:ext cx="4887091" cy="3667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198080"/>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67544" y="332656"/>
            <a:ext cx="8229600" cy="1143000"/>
          </a:xfrm>
        </p:spPr>
        <p:txBody>
          <a:bodyPr/>
          <a:lstStyle/>
          <a:p>
            <a:r>
              <a:rPr lang="pl-PL" b="1" dirty="0" smtClean="0">
                <a:latin typeface="Arial Black" panose="020B0A04020102020204" pitchFamily="34" charset="0"/>
              </a:rPr>
              <a:t>Hiperglikemia</a:t>
            </a:r>
            <a:endParaRPr lang="pl-PL" b="1" dirty="0">
              <a:latin typeface="Arial Black" panose="020B0A04020102020204" pitchFamily="34" charset="0"/>
            </a:endParaRPr>
          </a:p>
        </p:txBody>
      </p:sp>
      <p:sp>
        <p:nvSpPr>
          <p:cNvPr id="3" name="Symbol zastępczy zawartości 2"/>
          <p:cNvSpPr>
            <a:spLocks noGrp="1"/>
          </p:cNvSpPr>
          <p:nvPr>
            <p:ph idx="1"/>
          </p:nvPr>
        </p:nvSpPr>
        <p:spPr>
          <a:xfrm>
            <a:off x="395536" y="1484784"/>
            <a:ext cx="8229600" cy="4896544"/>
          </a:xfrm>
        </p:spPr>
        <p:txBody>
          <a:bodyPr>
            <a:normAutofit fontScale="77500" lnSpcReduction="20000"/>
          </a:bodyPr>
          <a:lstStyle/>
          <a:p>
            <a:pPr algn="just"/>
            <a:r>
              <a:rPr lang="pl-PL" dirty="0" smtClean="0"/>
              <a:t>Hiperglikemia, potocznie nazywana przecukrzeniem, jest to wzrost poziomu cukru powyżej normy (u osoby chorej powyżej 180 mg/dl).</a:t>
            </a:r>
          </a:p>
          <a:p>
            <a:pPr algn="just"/>
            <a:r>
              <a:rPr lang="pl-PL" dirty="0" smtClean="0"/>
              <a:t>Przyczyny hiperglikemii są różne: niepodanie insuliny po posiłku, uszkodzenie pompy insulinowej, niedrożność zestawu infuzyjnego, choroba wirusowa lub bakteryjna.</a:t>
            </a:r>
          </a:p>
          <a:p>
            <a:pPr algn="just"/>
            <a:r>
              <a:rPr lang="pl-PL" dirty="0" smtClean="0"/>
              <a:t>Aby obniżyć poziom cukru we krwi, należy podać odpowiednią dla siebie, ustaloną przez lekarza dawkę insuliny.</a:t>
            </a:r>
          </a:p>
          <a:p>
            <a:pPr algn="just"/>
            <a:r>
              <a:rPr lang="pl-PL" dirty="0" smtClean="0"/>
              <a:t>Gdy hiperglikemia długo się utrzymuje należy sprawdzić mocz i krew na obecność ciał ketonowych. Długotrwały brak dopływu insuliny prowadzi do rozwoju kwasicy ketonowej!</a:t>
            </a:r>
            <a:endParaRPr lang="pl-PL" dirty="0"/>
          </a:p>
        </p:txBody>
      </p:sp>
    </p:spTree>
    <p:extLst>
      <p:ext uri="{BB962C8B-B14F-4D97-AF65-F5344CB8AC3E}">
        <p14:creationId xmlns:p14="http://schemas.microsoft.com/office/powerpoint/2010/main" val="14690632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3095950"/>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latin typeface="Arial Black" panose="020B0A04020102020204" pitchFamily="34" charset="0"/>
              </a:rPr>
              <a:t>Kwasica ketonowa</a:t>
            </a:r>
            <a:endParaRPr lang="pl-PL" b="1" dirty="0">
              <a:latin typeface="Arial Black" panose="020B0A04020102020204" pitchFamily="34" charset="0"/>
            </a:endParaRPr>
          </a:p>
        </p:txBody>
      </p:sp>
      <p:sp>
        <p:nvSpPr>
          <p:cNvPr id="3" name="Symbol zastępczy zawartości 2"/>
          <p:cNvSpPr>
            <a:spLocks noGrp="1"/>
          </p:cNvSpPr>
          <p:nvPr>
            <p:ph idx="1"/>
          </p:nvPr>
        </p:nvSpPr>
        <p:spPr>
          <a:xfrm>
            <a:off x="251520" y="1952624"/>
            <a:ext cx="4104456" cy="4212679"/>
          </a:xfrm>
        </p:spPr>
        <p:txBody>
          <a:bodyPr>
            <a:normAutofit fontScale="77500" lnSpcReduction="20000"/>
          </a:bodyPr>
          <a:lstStyle/>
          <a:p>
            <a:pPr marL="0" indent="0" algn="just">
              <a:buNone/>
            </a:pPr>
            <a:r>
              <a:rPr lang="pl-PL" dirty="0" smtClean="0"/>
              <a:t>Niedobór insuliny powoduje brak dopływu glukozy do komórek. </a:t>
            </a:r>
          </a:p>
          <a:p>
            <a:pPr marL="0" indent="0" algn="just">
              <a:buNone/>
            </a:pPr>
            <a:r>
              <a:rPr lang="pl-PL" dirty="0" smtClean="0"/>
              <a:t>Komórki pozbawione energii z glukozy zaczynają spalać tłuszcz. Ze spalania dużych ilości tłuszczu powstają duże ilości ketonów i acetonu, które zakwaszają organizm. </a:t>
            </a:r>
          </a:p>
          <a:p>
            <a:pPr marL="0" indent="0" algn="just">
              <a:buNone/>
            </a:pPr>
            <a:r>
              <a:rPr lang="pl-PL" dirty="0" smtClean="0"/>
              <a:t>Po pewnym czasie możliwości kompensacyjne organizmu ulegają wyczerpaniu i rozwija się kwasica ketonowa.</a:t>
            </a:r>
          </a:p>
          <a:p>
            <a:pPr marL="0" indent="0">
              <a:buNone/>
            </a:pPr>
            <a:endParaRPr lang="pl-PL" dirty="0"/>
          </a:p>
        </p:txBody>
      </p:sp>
      <p:sp>
        <p:nvSpPr>
          <p:cNvPr id="4" name="AutoShape 2" descr="data:image/png;base64,iVBORw0KGgoAAAANSUhEUgAAAQMAAADCCAMAAAB6zFdcAAACfFBMVEX///8AAAD/vgD///77/////f////38/Pz///v5////vwDrAAD//v34+Pj//f7oAADs7OzY2Njw8PDk5OTOzs694Q+tra3hAADGxsaZmZlAQEC5ubnU1NTDw8Ozs7ODg4PxAABMTEwzMzONjY0sLCxsbGx8fHyhoaH///ZfX18hISExMTFISEh/f39gYGBBQUEYGBh1vyRVVVX6AACr9/8bGxuXzhf+/e7ZAAAAAAOCxRuOyhj1vgD10m3v/P+Xyxik2QB0uzr/7/AAABArgyZs+v/oVFuu///44d3yvcEIgbBTsCz629n89Nv1pKbbZ2zeX1nuNjTvjYjdOjrxr6z1vDTtdXP0zFvzY2X0x7vy3Yr15ar16rw2iAhxtiHP4k/05diz0adHnhXompSBsMdvp87J5uu73SoTiag+l8Dc6XwAgbprmm7C43iTupL199S6tJbb0bH2zVD21OD1yGSspXiiopAXFyQeNVQAF04ALV3l6NMYhp6clnn34q2oztnnT0vuxB5Ngb4AdfEAQJ/At6IlWJ3z6Z5XpzpNshT/7v7XLzTKAADwhZTvGyT9vbTspZPl77LbQDP91cH6jobYVEz0qLgkKBwbDymUeyoiLjxRV20ARpcAWrfElBCfhQCKdTngqCB3gI9pTQD03F5cTC8iGgBAMxNfQRMPFQAQJgwrV1tShINnzM2QeIfQ//9wwslXrbVXcHEzgntno7favWNqj5NOa3A3ACNZnKNWwcMzTm1Ye11YqVlZiCt3u3U7dzYLOAAjXC1mjCRAUiE3jDdKdjbP4ra/25GJr38/hgAAZRCuz145i1Ehkj3F4tBvtlamzprg8XApXBunFS0QAAAgAElEQVR4nO19iWNb1ZnvObnbuZF0r7Zo39dreZPlxnJsJXZEnpGI7ESyIqwsjokppjyKh6SvzJBXYl6nBQooZAgwpaXzoPO6sHShfeXRmUlpXyl0oelj/qH3ffdKtkNIIN6SUn+JtVzdK53zO9/2O+fccwjZlm3Zlm3Zlm3Zlm3Zlm3Zlm3ZlltcJOlml2CtIgU27JssG/VN6xZvkhBP18e2iS15dTGd1Lb67TrqkUy1fyV10xUilyA22v2xH/mp46pjAepc9c5F1/7DiVTnO6xr/5KNkVyPlVI7Nij8xxax6G3rcNiNzx1WtFyp/U7HwOmCF1hwW5z6ESb8MEisNrwer5ba/43rPqaZ8YJE2BqQjDfwZLesXKYXYCuVI5fIQnPbqM1BnVYalHKUdkk2CkLiVCJJSn0W4qU0Y9hAgNo81Ec88HnaTvXTQpRG4Qq40EvsPkqdFhqyUBehaZKCq69uZWsMTiIxvNiB3xgg1h5KkxJ1SXAN7Udz64ptJQY0C6V00FCcev3U2k/9KWoJU5s1DjUARfU7kyRN4yEa0k930jCAYqFJZ4ISK+iB3UGjaep1UBrv8pEemu6nEg37adJGPSma9tKrnWiMunyUxDJB2+4oYuAhWRrsg8tSQdrloC7AOEDjW4hBlOpejnq7aTJFoQTQ/KAW0KakL0EySTyH5vTWQkEFCIKnCFPqBwOAa8PUAgblgIInu61wuYdaY8k+uttF7TQMSmJYURBb3fCgNoDTT+2xMAFw8a3fCTAkY8TXB1rnohYXDXbRrYwaMV8MKkV8WZrK0LgNlDQNJmDx0ijqI3XpGISJte0L/TQdpXYvTegfOAEZ0BYS7bOBFicT0PZQWwuYQIrGcmgQzrbHs4Rc/rY3dcJX+UEPAAOAG1QwHQSbiGeIcVk/IZnMlqoBSeSkBE1JvTTnpDRgp8lAkjrSrkAXJckMKmwoY+3JOtOoGARbzmqn/QGagiO2dnXiXhpyglqEQZ19/kwMLCgDtgEeoScQRnW5UiTa49/tI7FEOk4hNljQkHqdOWoHxwL+Oa0rjf2qgm4mBj1ESlGPDZSBxjBSgU+CwmEV4v3E2o3OypEBt5fQTw+CkvipBMUF4EDvwamBWSQJKlCISgHdz9mhIj44EVDNxPqu+kk87CB9uynoFwi0eZqCSw1JgHMUjcBKe7c0LtjaOY/DiE8Y3PDnl7155+AVue3yS7259IzPvuoPr7ZY29ddKzYaku4jut5bVi6TwES2PmWQJEwB9LIacV1/iw9XnkLaSCx/1Dmjg4/UCfEr110NQedq/dFF44aVLZcBHmnXZtTy1pUkzXw0BFivyEU/+yIRx0cVRZK2Nkvclm3Zlm3Zlm3Zlm3Zlm357AhHFOVml+GmCmc2cwACAPE3KxzjeCIoHGM3uyQ3TzimKIwjAuFvdkluoiiC9vs/P8AJN7scN1N48qsTfz7we06QRZEHjSCionDizS7V1opw+cBd2uUPPvi9xhEmMsY0TSN/W2GCIx+8B96Au3wZHtEvKoLC2N9YkLj8ABEEvd3ziyj5PBjCxgUJzgzmxguiyIpFeMHzxZpimcPfU2QNDsgCz3ieiWZ4ociywgsKL/KlIk94gZcVWdgkRwVKz2kCmD2vCOSBvKDxhF247+T4+BDI+MkPL+SJJsiCojHCNHGddsHxYF+yQGqqWq3wwpy6RJ5X9U+absIEhrUmTAYwBNEscAiTSJYOEQjXAi8I8ibFbEY4TiF5DZICgd3FK2TxvvHRkdnZ2QFdRsZH/+Pdy4xnBEu3bp0w4y8KZKJRmTFZ+PJFUZ5XMRDz5QiR+X1mXgacMDTLRJaxVeD14UOEl0ERiCxsDgYcNK343vsa+EOz5rCz/H3js6dmB0aW5eCBP//5wGXFzPLkvTFtnaVQpHPnzkEFl2py2Z2XK1NNMhXRPylHahPn5VK9XCufOVSrPV2sWaSni9r8oSaZadQPVWR2vtbUNscWOGYW82ND75M8EzS7eGF8FBDY/4eR0bFRNIaBUycODswePHGfJohk8T22TmNg++644wugTBOtaqRByu6WqVk3bKEcqc64K/WIO/Jcc2lpsPWsWiyplafVmeG5pYipdZjMqEtqc3NyN87MWH5s7P382KIisi+OjZzajybwh6G2jIyMjo6MvDtycpK9DwFifUFCEQwM+Ilqo+quPHmYNGY6GJgImZmpm4rNeSLX3XNlk6WkNiNN8JRLkWJtuuKuVNxnNjF/PbtI+PfyQv7k6OzI47ob2D+wML4wPg5/s4+fmh0dODG+sLgoaoq2Tj1g99xzD9j80kVeUy+2pvjGUt2kfwIY8IcP11vgFeSm6TzfdOcr6ryJyYQsNUitClAV1bkNqOu1y/beImH5kyMDI/v3G77wD+O7UMb/AO9n948efGJ8IQ8IcOvzB5BscMSskOeqM6paOtSqqeV6RP+kHGnMuM9MmSAqNiOD8+WS2miYyu7GfLVUbZDn3RV37WKkvpk8huWhbl8cHRgYNdRgYODxIR0DwzL2z44enB1fmAQl0Nb1OzLPyRJEuPrE4fkiszSma3ylgebFly7ONCqkeYgX5EbruaUlUl+aebL47HPVeW2qyZcOW+pLjdr8JqbtoqiJ5D6AYGT01IARFPfPIgQdSE4NzY4MjJ/U1h+brutPbmZWzpgoXBhCCMYOQvVPXbr0f/ef0tVAR2B24ODA2OjIwK77lM9uHxMkSPkFgGBkaPbgyKUXaOY38fTvAIKFjmWAJQyNjozuWlQ+s+QBUkSwBAiDQyOnLv3mBUoP3G+9BBgMnYIkCbAB1dg1PgTW8KHwme1d4cjiOFrC6NjQ77wfyPS2d+8nBwCDkUuX/vO3v/3d7MAsWAZk0CO7LqzTFnjRDExUJjxkZAJm4DyTBORJRJAVtDQBMmK+WGbAmAh2aInyxlTxE4Up942gGkBq+I79j+/Q3K/uZ+gPZh+4/EGa0lcvDeA7VISTRFOUNXtGjgE14YGZTJSBGVmew65LgQM+aB6GPFiTzYzIjClz6gQB7shp2jNzm0QRrhZB070BZsenzj5w4sCBE5cvY1yYvSv0H4DBu//+O8RAV4RFwq3DJzCNMDMogEmtMKGoVmSF8TIQJW24KSJJFIAdyvumDpM8aAMRik9W5K1ywsqFof0IwdjQ+Mj95P4DB/6d3D+GtvCA7cSv6QMnLnv+sEtXhNnx+xS2jtjAY54IvLE1WGUyi5SbRb5c4Uv1KbVSrzTrmjB3vkSEZn2qyObqTV4qc2zLbOHDkbYaQGJ4mVy+LJ81Kv178s7j7zz+G/bAiJ40jg4MLYiMrD1TEffd8V+/ABQg0mgdVsyQB9ZJq1YB6mQqLQ26I/WS6gbiZFoy1Ytqy12vuOc2sAfn+pLvmAIkyGMH7nr/T3/ar6eJ45eY548n/niZfKBnzuNjaAyiee0YmBEDaNnIVEmtEVM5Uibq1FKNlNXikqk0XZuZ1oA4RepFYWaJfMNSNhX5rbKFRT0/MjDYNWJkybrMXib7LlvI5VPG21Ewhgtk7T6RiPK5u89BeI3U5LLaiJRVxMDdJBV3sTrBV59uPUOmqqTeahVNwJPlsgkHO7ZGHhttRwW9uRc+/PBkG4OhS++//17+7AGDQO0aQ4dAlLVzBh77rZggRi6KAEKk2Wo0I1ONarlhKrUukomZRrWpzpfLFbU+PVOplcuqoGxVQrIcGQ0MTv7p5IJRaSDPYAEnxnatYHCSKWu2Bc5MICcAbwh+QCPn3cWyqpqez0+Yqq3SP02R2lJx2j2Rf15Vl4qlJ9VWpfQUpA0bWdFrFoyQDzuR0WjvhYWFZWs4+SG8Hu9ggE4xz9avnsLKcJ7lVhjU0kTlJFACVIOhlbq3ZZVdoE8cHRjdlefWzxkwvHac3c1nYZwo6hmSgcF4xwSWX5/8cGz8Ixjw62fxPH8LVH1FzJweGtsYoCKM/OVX/w/k93+ZRT+wSjWGxkY2CgOA4BZiXwITmYEBMCbAYOgv71nb4rjrLyPju1ZhMLpeDHDoTsTxJCYgV5IFmSmgE+AseZnjwF/ifHJUEuBQ8ITjSlviLkSRnBzoxIXx0T968Ycdfr/HZrdbz/5ldMUdGBho60jdINyDSAzYAq9pglycE3jgUSIHIRAeBIsgi4KiabyoyRBAeJnnt6rDQk+V9Txx6BKlyZRPv7mS7vYGHL7/HFiGADEYWmDiOvQAI6PCz7nLRHDXZDaxxCsaL+OgkiTJ/ORTZYK8ia/U4UnQ/7aKL+hdiYjB2ME9t+nV37Nnj4ED3fPrgdUYAHteRwavK7fGs+oMqUeW5Dm1DgAIcr4E8RaH085oAmQQPLmo6krANG3L8kS9LxGNYfQduseAgK7If46uQDA7/j5ZxxgD23fvF36uyGReVSYGW6SuFp88I1uePD980X2xNc3mWiXLoVaDDZsG1YlDjNQPISBbI3ovko7Bb/cgCHvoq++886quDbfB28cBgQUDA+xJWoceMJ03MlIyNU1LEfN0g7SmuZpaH3RXIzVTs6JWGup8pF5pDJab6hRrzfBbFj6MLhQAYfTSHhR6aXTX+CyA8OqrP0RFGNIzhlEjLEAcWevvcKAHd9xLZIWoVVPFNK9WyBnTM+oz5UipMUFa82fcJbVOGhN8XSU8oGGqgD1sZEWvJx+OthVh9lVo91cf1yPiqd+8e+DAu+/8lr46srAwhGqAdIGsZ+IeL8jyPvD9pDHYINXBJWImhwcjGnDkWpUsNSruivsZMt3gceSt6B6cIbK4VXFBuNBWhLHR/e/89sDA+PjAE/Bw6oAu7/56QFcDOGF214X1YMAxQVFEnGPyzGCTzAyelxmpmGp8edhSd5PGUmW4OG9qqSVWViFXeDpSwR7GLRKmZ0lGeARlGIekeAjc38i7BgjvnBrSLQEi4y5EYAOapljPC5WaAlER/KJcLLPKIdKc58p5Un6mJEtzdSbz0xPr/51PLwr/2FjbI+gD7uO6DI3PGhg8fmJWhwAi430b84My9p1CQiAIcqsBMXEfzyt6lBRknsiSgC8qkERsoTCedBQBEuahFRwMazh48OAAasHA6EJ+Y9w0g/oygIGx4nAFMkTBbMZOdFmRzQpOWeJ5Ta63tiw/QhE08YIeHvXY0Jl+AYowcurgwVMnDj5x8AnUAvAGGzRhk1OAr/K8WVDkPJOAQDBIkSTCFMLJOO4CaiJplg3oqPj0whSm4PyLNggGCmNjwBNBBQ6ewIcBtISTeXEDiiUwTUDeBfFBNgMhEIii8AqHc67MMo/DTWgohOO55WQMqIUCOTbbxGRBVDgyuTC7rAnLujCL1T918ADAMDAwtmuRbMCsKBG9AS9Aiwv6bIRVtx4rmjwHZkJ4+SO/wxc1WWabNTVv5fePj88OrEIBQ8TQwCkdhFOnUBHAEtaTIy4L4+cm5nhxvinI9RoTjWFcREJgrPQUjq5V5rUrW5yfAM8pK7XSBvz8dUQT0CUMtGflGTCM6v5AR+Eg9igzthG9P5qQV2ukoh7mmdoQr7gDXalESrzGNyd44coAPDED/lN6rrkBP38dgaRkNQj6fDQdg7ZDGLqP09h65+Zx4rlz94BxN6qkNljlK6ZKGVS/zFem5iu8cL7Jz0VKxYlSpUJkxiuCWJ4qsnqRLxcnZsj80+S8wp+pl5m5XKyXyQZ0a35UwETZYwsjA6thgMTwxBOoCfDvi0zRhLVTBUOYfMcdXwB3X1aLLXeEXKxahmuk7K67l6qHisOqOl8ylVstobGEKsf4mrs6XHI3FfX5w4150/kzw2ea7qraKLojbndR3qSocWFh7AoIRgxFOHjwiVNnN+DrFR55oygyQW2Y6sCa6nItMjc9UXIfmlNqanHKdCYSMRXJzAwRIaGG6pMicAhZLU8MDs7LZ0zFpZn5SG0OsHpSUzYpe+C1D8dHOjOVjSfMDgCDx+UNuMlJkeRz584xifHTkapFnTYpAlOrkWf5yoS7fHiGb5rKkZnIlDzTIDLHSNkEQaI0XJEHy0utpWr+jKmkmiYqZA6UAL5kA+r7caIxfvHk+OjAiswOnNCd4l3KBjA44Etgxlj82uAUmR6s8RqpD06QylSlemjKVJ+eaJosU6bKzGEiCUwoqVPlw0V3YypSrtYskcMVtThdLU+B2pSIJm+If/4Y4TUFJ64v6N2nevfa+MIX7z9x6sQDROOFjftRvgnVmB+e43nxjKksV1rqdEVrmKbtpWmZHG5OzeNwsyLUTWqtWFdbarN2npT/qThtKR6OVOv24bkNK8nHC4c3cFy47+TCwsmT911YBJU7e9dGOIPVAs4VCBO4NZlAiACKxBHeIvOiJIACQDKkAYciiAPk0OAawAz34dx94FhEFhXNvFn+sCOiCIXCSZvIqRWziEnBRt9Awsn7FCYrRNOK7meAMMocpMICrzAckoWgqN9hCZEKu1UlHIWA/MkMPArvroKEkd/sbgUF8gDd9EVOUQRFhDQd0N/Y38AhFIIMgBcg/ItQP6BQEAxBP3jwmBIx8zgoqSBLAIYJ2bOEHTBMUtBeIcHe5JE6EVwXQxHBfeEjjottMFkRiN6SsqAnyvrtxYABzjXgFD1DbNcRzAEcFLAqXncQ+mGFa79YEcZrEmQvVygrJ/LmNSPFdX6gHQc2IR/Tb9+SebIyswnvYFqzrslmCCKA1EcLyrRbeVYtE2RzhYPMtFNIUdC0q+rwaUWQtadKT1Y+cnmlsmVjE2sSjpcbmO0uF1sktak191MKbN6kReof6XY69BxbM6qbKRx3z759HJp5M4LTNM2VIjRWpUSUcnWpLPHFImHnWXNOn6+pzfFFjSsx9BnlUqlYBFpFLCW8LbJiIcUzlUpJK/HFEvArdZ43lcl8pSgWK6QkMwtf5PN5eSv74j6tKNK+O+64F5y+xtwNtS4XWyZ32TIdcUM2OBhxlxrAmopqyzRcZGZFrru14fnKU0UInKTVMqkqMO7zqnsJaHdkuPScaopM11W5Plzk6+4ii5SfBlrRUiNTw5XGk3l3ebq2jomUmyiaMUdTkIEFqofIxZZWsc+3zldbIvKksvv8lHomUn12GBpbFpumZuTwVEvBWz9b6vxgvVb9hvtiRS1PHxKaRUGbMpWervJ1taiAGgB06nmy1KpU6+r5VqTsLlZrm51JrUkUkb/77rs5GS3BbaoStU54tjQ4XCsyubHEz0f4IrCmetFUwenKFdNSqzpdwzs75dbFoloqu5tqkbQakTkZ8kZgnUC++bqJzatmuRhpqVPy9EW5KFSXWpHDKnFPbXRWszHCI+HVJL7RYgyYcLVRrJ9pRCql+TlSWyJ19dl5wGCuCJxZMzNJjZyPRMq8DIFPrVnc5ytqxf1M03Te/fzcVKUUWSpx9Uipps4BlFpJLddNzaUaz+SZwRrSMff8Ou9E3EQRZEF7si4zsVqugDbUi9Nu9TmL3DhM2GHV3TwD9v1Umdfg36EqebJqXLQ0T9z1orsy5XY3SN003Hq26jYNH9KG4fGZYQi1RbCfmUMTgAHfHC7NAyVbqm/ZXOcbFkiO+Dz2EgFt0koWWWHFIlRCK0oKxAVNKPHKHN5TDPpd5EslPcbLRVkuz8nPsn1FiKi8vcTkSqU4B06hWCwVK8CyBAtRmDaXxxtDgFlXhH0WbUvHaG5MmICjBZAYcgJQEUwYOcgRIeRB5sjjTf4yek1MjqFuxtg7MwtmHF1QBJy2A5fjSB2mGZhhSrxgBurBYbIMhAonc/F4iJnZLRkYCN7DICEZJpooShLUEtoPFIJIOBGJSBIkDcBYmKDIHI5EGCvqMplpMi+BN5HNROBwChePg3VmSWOCxsErxjj4wylfwL8RZQlJ6K00CfIK4QwOwumUCMeSgJ9ySIWQK8Jh3ZEphKy8WH7gDX5lLGOl3xuqH+baZIrrHFj+oW25tWXV8r6eqz676shnUyxJSmPGTiRX7QJgaW9A4kmuOuhPbUm5Nl8UCVcT0cANxMKS5KK6Llyx5Yq+FLuv/Xo1OLfQLjvrE4XjP//5uyHGhfRqUisJ5cJZkiJOP4nbLb050AxvNNxF+p2JMHE6iTPa5yAxZyJOPAFi7csFPwMLZPPCvXcAZyJQGRBqD+Uc8SxoQjIHDz1hV4akwo6+JElQG7V4vXbqSEcJhTcknibU6VzHNj23iij6vX2cRPQNaKxQbSuxZIjPkYg5+u1ZQEWCWjqThPpJxhIPpb3JhI3gzg2k1x9IerP+v349UHh5n30fUKCuNLxLhUkMMABbSKVz3rQjhv4RMAgk0U9m7WF/PIYL5FMJ/ieDHty15q8eghVx0HAomZFIKBPqws2H7HHqIFlvKknCuVB3DjHIOeMuG/W7qAMw8Nl6Qxaa9ve7bnbJN1As3lQa02BPPBgk9jhxhAmxh+NwKBR3ekganm0OK7HF4w5848ItrezeuPOzpAjbsi3bsi2bI1ftuHJTSnGDks70XG9rHP8N7aIV6MVHj3fVoXhwLaXaElF4AecFyyQXsBl71C3v2XTFPktx6/Jnhqxu2M5GTu3LdEqJGzHFV50JmfWtup+rIgm4Fghg4CAur4U4gBU5A06rHQoMGaOryxK0O4zdLu1OfA51Wa0eOAX3vCQkKDltxDiX6LsOOeDBanOBBlhtXkifbAE4YA/aSTwkOW5Ri1DM+libQHwWK7WFe7qpNZWLUtyxNJ2y0XDM0UezwCYpcdIktdpoKupxRnO0C7fc85Ncv4964Fyv0ZeQxF0O09kc7vyWicLnyZ5cF7CQFJXi+vm3pnAyzk8kJEMTQRKGzBhaNB4nOSCF1ngXEKlkmni9gEHC4qf2dFTf681OLbYscSRIV5R0OXIuYmwDG0gQWz9yrFTIClQjGbR1Sak+ksS6e6nF33tTa3pt4XGsjfFIg6Dsep+ZM6Hv8pmD9DkG7e1H8wb6mAiD0nt9UTgj4SSuMPLLfg+J2hzU1aereTpO7DFbEkAMeUAxeoOh7oQfu2Qk3R+speMJ++I5TtSXU+ZEEbvoFY7hnRbYi7vBHfU6Br3ovK36TopJaiM2PNybJn3Q0NjU9jQecZAkODtnPwl2kawVWls/FyUYJf6kBdhVn8sK3xf1e0Ab/LYMsAyp10WcuRsvliKY8X58QV/KFu/K1SdlCninOjNv9J2W/fiQQgyMjWc9Ptz4lSaNvRpJF27BSD1g8Dnc7paG0fatpN+BDRzsaX9JEnei9MM5LtwVMod7XNKc3UZpxgLkyr6G/hZNE3G9lvwkSD6vj+4oisCYaObw1vSNqv0qsaAyQBiwQyMiHBjMUsueTGofsVr1vsT2ZoRwpMez+pQrX+uPllVff2NiBgXIHz1d2AFSOHLkzr1Hjx2fzGuM06eEbcag1cr+eVZsM/1lKrT6hOUgv7KfI/iOj9Z9VfVXffMNZYvt27R4fnJvYcfOjuwwpHD6zqOPHc8vn/vpv/ZGxLrcNeK3Xe88FMcmdKOYRY0InKSwo4hAu+rwjO8K7bc7juw9lud5UWCbtTWDdMXTVossCJrGy8cfhYrrEOhq8Oixvzt+BLFYUYrTj+TBZW5IKdf1JdJVL6553qc1CU6TZHnxzk7zt2Xv57/69ccK7UOARAGfC0cXNyg+OJ02W8BmOK/AJ2wsal1NoCAKtutkWdmWNvixg3MWI5UikvUTGZjCk+N3Qm0LK4ZQeHTv1/7HV//x7J2nC4VCRw12opoUjq5rbWFOv7UVLCrZ1ZWi7TLG0cClK/erldpb3OJffHXSS23GVvdQ8TZHkvRv6PjXzr648Nzfuc672s9+VAROBgQmTxsG0AHg2H/7ypfTD/39PzzcGwxoZ//uwcnFB4+f1hUCTyoc5xUBguaaZvBymrAP/sm4+r4/gw1pxzpiBSztatuJBUQydjt2dLZAXh5o86Tt7Z2B8dFihAtMOPEKG5ynh1H9dKdreTvl6wivmPnJLxVW6g9NvfcrLiyEJjENfsfpdfV23ebzLe7d2TGLwlHcomSNN5GY9/33e+8lMiQiAX2v6RhNWLw+5Dd9HtLrd4WBMUGuBO+jxqbgtJckHVIU96wmeH6COmN2TxdJBtIhJFJB3L46GyBxmrUHon3AlyC77qUZO6RcMS9+GCLJ68UagcmPLHsAHYgjDyatRgAUcO8De6/FardoNpdPg7jZBmHHl3D+/JogIMRYC0RhhrFmQ5AWe8M40hyDpDiYzkDloLH7kTj1pS00LmVJj6PLS3w6BmlgFfAyBbm0FA95u0g4hCMzux3ODEmHHTQdB65BgjHijTuzkHxBLgGaFA1cr0T5O3estvfCvz4Yb8/l0jRcxDNlNxaLsrvCnsljp9ExYrzcCya9tqRJkn/+859jwgVMUdJTI8AA7DZqhUomPYbl2nGEJQmMGD63Z0kCa9KtG4W1i8ZBXXy5QAwMAGBLBV1p+DJH2EVsXdYE8bogoYZcM5CETLoL38LPJBzXKA3OlJ880o6Ghhbs1fw5vzcej6fTLr/HCbblD4Zc/mAgYLM6XMku5zHdb+4sFI4J3JoWVeWAMsqyLBEX8kF9okFMAgzgRZ/TwAAMEAfYcl5QB1sMs/4EDjT16fWw4Fi1y5eOJ72gNTkbSfuDfeD9bKA2obCti6ThuBM4hd6plPN403jNNTFgAkKwnBIhBI74uXvu+fGPbwf5HP7F08Ef/SgUSnvDyVimp9ebOntkh5E1HdHWtk4J8FCzokgKoV19XT091r5ojobStAfs3wWPQWg34AO0J+qw0Vysx5pBKhmzx2N9+p7tpLs/SiUHtQfBksLBILiLKIl2Z6jTQqPUGvCRUBJYlR3eWJKJHLVaaHJ3vG1HHyOymZ1e8QUQGr909stQ/c+B/BeQz33u9l9k6RtvvPEL12vRXK/f74onc/5jnRTiKC+tKW0WFF4GPi7ZQLdskB/YHJJDssALiThsDrvDDi/8TpsHnm2g/VD4gE6sdGZNsLMM3jo783esATzscIDuWEBtIYw4/DxA61MAAAjdSURBVNjBZnHCWTbsjJM81+tSE9jRHSsYQGJ4Nv3jz0H7Q/0Ridtv/wn1/QTevPUjeHjjjddef+vNdHiy0FaER/Nry5lF7J/A3YeWj7S3p19hOatyu1WfLXe5tunkcjogXZEVXHma8erj+1b1SW2ThcIKBDsKc3GEQNcAQ7LJN1Ehfub9JT69jkj4gqcNPSjsOLbuhPEm93iKiijKR7FJ9eRPz3y8P0YduL2DwO1v+nrfwNq/nv6pjsEb8JBLPtbJJR/F8LGuaaCOmzvJSmCMzxscSQdhx+nF9I8RgRU5R4M/e/v/vAaVD72NGLyNGLwVndR5gw4aWR+TttLrZS7XUJKN1B0mCY8YWqAHhEVP3PP6a6/94hdvvvnWm7/4CYaFt+Le13tiFOrt+Rli8FPE4Kfh4JFOHNm7ziI4rgeB7RqVvdbxNQjQlskjbZ5cOHo27nW50v60N5VKeb3pdNobtMr9bHcs1h0DPQi89sYvf/rL13/29k9/+XYofqwTSAr5NZSHY7gbIN6XQjypuK3tuXJX8ToqfXyT55zkGp/csEAKeKwdEk9PpuMasXkCr/ybHkU90aQXghJkRpmYL/Ha22+9ZU3H0yG/M+B0+oPfCJ/d2Qmmx2Ry4/sCQAIu8ngzYjLnDBljgtLHtC69Rj37Nm4GK5ON3ABaczJujFd8/auvWPFuWuL3QtGkqIP2xF/IeYMOe8hux2TZhg/p+NnlTobTPLnxTQiYfPfd5yAdtxuTU1NOL9QKcmVXCoK+P+kiwVRvOA0JtCVhIYGUy4iE4ZRDghwpbiSTdmcw6fDDeS7MqLwEPgaNSnst9hAJWkmaWOJx6yeUQ+86bMfFvfawDcfz0t/yO3Cgr731UNjmcNjtdtvDr8zZw3ar3e7wx4N+W+rLqbPL/KKQ526cPLbXT1SA8vnCdiCHXsj4IFHu81MS2O1M2R0uPxAFasl4iZ8GM3r3Ss7r91p36wl1INWDw3BJryMUokEfYJYhXfFgnPQkk0k4h6atVKLeeN+nKEsnPzoa+N//8koiS+n3btsTS6X9obDX4/H4oSy4rG7/S9/usSftruS/Pfzww//4bb/d6vfsXWbaj7AbzhU5UV8/EYdsJEc4QboCkOFL1JEl9gzJGV4y1IeDDjl9eEWf0YzMkASiSB36sjh9Mao71HSK2IBueoApgbPErJpkrTTljwMPbY9BX7copJ3r7Hjky4XvvPnlbl/M153zxsNJ+vJ3/rkv2esC9XfYe1/66kuv7OuLf/ulbz/8ra50ztfnTd12vNAxhjt54YYZtD7uLJiZ7gV1opT22jPOJJES7XnLSBIt1Lnbie9x7i7xxw0gQA/6vale4tQTCxuenktmSDAMLzwIHNkdDkZTgVSw08d0PVHyhbZnOwYYJKO+HwIG8ZAr1PUvO7/T5Q+HnX6Xx271PPzVrzsdqfQr6bN2SO+pL+ikD61gUNBufNQBb+7H/VxyYUcgB/w2BezHQi3U4aEEFDzusNK40wKcGbiiL+TA8UPMJJxeQgMhihOcqdOZ1KFKAx9wANmyU1sAdMkZR7pMYpSEctZ49BNLInTcQWEy+N1vxlENfIl0KOR/8eXC/+zzJlNRYBrpQPrbL73ktfXO6ctN21MJ30P+xEPHdnR64AuTN7xeOHBnHrdg4ezxaC5ESLIvCdEuRPzRcE+ApPrjJOzri6bB0ZG0w9rX5dLnljijEBP90VSOeMFRhmx4MNnT1+MyxtOc0agHbCVpIUEvkmfJG00nP3GW+zIGpwP0xRczL2Sy2Szt6Uqmur/5zXBfXzoaTCe94G7//h++Yg252otuU+rLajR4FHtf2x2PN34fqRnXk+YFqb08WJ+TdOiQNxcmq7hSJzhe0UG+6qAhYe9Hjnz63EHMG53IO499+Z9fyO7ZvTuTSejSnXjxof4EUPeMr7snGQj4bBA3IC44Av7ebMaXTT14tNDRg5079657NYquVdOGHGvIfegnx8BriSAbHUiFyeRDFOoGkk0ADBmQRCyLCOxO+KjNbrFb+/zeVDSW6M52JzLhYzuNYZe2Fq25AB1xrKistBY2YFt70iiQRwzHdjRIY7EMqEGsO5OlPl2yvowvkQUXQdPeZBQQ6X7hhYdu64f39OyjOwoFY7gFsTiyZWveboIwbbLTFeKPQU7c3w91j8V0CGLdgAGNZX392RgI5A4vvgJJ4m0+iByx2zK3Zb//3e8U2knm+vZyvMnCyJ3tahzTwpTuyYIqZLNgDd3dmW6gSrQ7Ae2euO2hnNc5efzY3tOP5XY/lPvK97L0h//r5c6w5F83BoIoLGKvGHYjHrXR3dns7h/2O4P+dBwkmPN1gwFkuvtcDx47uvdRY0LCcf/XHjtSAOmMN8Hlj27m0p6bLWYmKY8Zuc7OwmM42YXe5rE7HHP5/GKeZH3dEAJefNWSw3XGv/cDXfULAIAxCN0mzzjMsIGLh2254M3B/F6jR33njqPM6fza97//ve//4AfffXlHYfFb4A8ziRe9i4WXXy4c0Zu8sDwG0el/1J3JmkebbgERFRwwPN2uS+E0ajw6/ALOuvhXFwbL7jh2thkjKjvRAlaGpY0ksbB38tZdYuFTCKTsuHf5kY5ptxu33dTHcw9l9nxrDiFY6XreYWgDPBSOHDm99+jxPM5hu2XXWPh0ohB+8k59tODKBgYdf+zBBx987NFlaAq6qhw7nrfkcaMUxuGd+rfmkjM3KDwTZXKsYMy2uRIEbOyOXsCbO48ey+OKEiIQHggEZjOuYLbOtWVvDeH1OQT5vYWdV2OwrByFL4HSa5xgVgRcUZAjij6kILJbdoGJGxLcFwnjw+SdnSEDI/FZ7nF/9Eug/jIuv4FLwOPShhwKE0EUQflr9odXCcs/cmdh2Sli4z96+ugjk/lbeEGVDRd9Z+H84vFjKI8cP76oMVyfRdropTNvZcHVWZROfXFJGfB4+hYIf0N6QES9ygyTBox4ksih59+0Gam3pCzPstN9Xvt5ZTXNbdmWbdmWbdmWbdmWbdmWbdmWjZP/D2FSwhcWCrJ2AAAAAElFTkSuQmCC"/>
          <p:cNvSpPr>
            <a:spLocks noChangeAspect="1" noChangeArrowheads="1"/>
          </p:cNvSpPr>
          <p:nvPr/>
        </p:nvSpPr>
        <p:spPr bwMode="auto">
          <a:xfrm>
            <a:off x="155575" y="-1790700"/>
            <a:ext cx="49911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9220" name="Picture 4" descr="http://images.slideplayer.pl/2/829260/slides/slide_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2098865"/>
            <a:ext cx="4499992" cy="3762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50179"/>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116632"/>
            <a:ext cx="8229600" cy="1008112"/>
          </a:xfrm>
        </p:spPr>
        <p:txBody>
          <a:bodyPr/>
          <a:lstStyle/>
          <a:p>
            <a:r>
              <a:rPr lang="pl-PL" b="1" dirty="0" smtClean="0">
                <a:latin typeface="Arial Black" panose="020B0A04020102020204" pitchFamily="34" charset="0"/>
              </a:rPr>
              <a:t>Dieta cukrzycowa</a:t>
            </a:r>
            <a:endParaRPr lang="pl-PL" b="1" dirty="0">
              <a:latin typeface="Arial Black" panose="020B0A04020102020204" pitchFamily="34" charset="0"/>
            </a:endParaRPr>
          </a:p>
        </p:txBody>
      </p:sp>
      <p:sp>
        <p:nvSpPr>
          <p:cNvPr id="3" name="Symbol zastępczy zawartości 2"/>
          <p:cNvSpPr>
            <a:spLocks noGrp="1"/>
          </p:cNvSpPr>
          <p:nvPr>
            <p:ph idx="1"/>
          </p:nvPr>
        </p:nvSpPr>
        <p:spPr>
          <a:xfrm>
            <a:off x="251520" y="1124744"/>
            <a:ext cx="8496944" cy="2952328"/>
          </a:xfrm>
        </p:spPr>
        <p:txBody>
          <a:bodyPr>
            <a:normAutofit fontScale="77500" lnSpcReduction="20000"/>
          </a:bodyPr>
          <a:lstStyle/>
          <a:p>
            <a:pPr marL="0" indent="0" algn="just">
              <a:buNone/>
            </a:pPr>
            <a:r>
              <a:rPr lang="pl-PL" dirty="0" smtClean="0"/>
              <a:t>Tak naprawdę nie ma typowej „diety cukrzycowej”. Osoba chora na cukrzycę powinna po prostu odżywiać się zdrowo, zgodnie z zasadami zdrowego żywienia. W cukrzycy zalecana jest dieta śródziemnomorska – czyli pożywienie bogate  w błonnik, witaminę C, mikro i makroelementy. W diecie powinno znaleźć się dużo surowych warzyw, rośliny strączkowe, owoce o niskim indeksie glikemicznym, orzechy, ryby, pełnoziarniste pieczywo, kasze, ciemny ryż, chude mięso, twarde chude sery.</a:t>
            </a:r>
            <a:endParaRPr lang="pl-PL" dirty="0"/>
          </a:p>
        </p:txBody>
      </p:sp>
      <p:pic>
        <p:nvPicPr>
          <p:cNvPr id="3074" name="Picture 2" descr="http://aniamatusik.pl/wp-content/uploads/2014/07/dieta-cukrzycow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717032"/>
            <a:ext cx="7239807" cy="2988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048207"/>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64011" y="0"/>
            <a:ext cx="8229600" cy="1340768"/>
          </a:xfrm>
        </p:spPr>
        <p:txBody>
          <a:bodyPr/>
          <a:lstStyle/>
          <a:p>
            <a:r>
              <a:rPr lang="pl-PL" b="1" dirty="0" smtClean="0">
                <a:latin typeface="Arial Black" panose="020B0A04020102020204" pitchFamily="34" charset="0"/>
              </a:rPr>
              <a:t>Co to jest cukrzyca?</a:t>
            </a:r>
            <a:endParaRPr lang="pl-PL" b="1" dirty="0">
              <a:latin typeface="Arial Black" panose="020B0A04020102020204" pitchFamily="34" charset="0"/>
            </a:endParaRPr>
          </a:p>
        </p:txBody>
      </p:sp>
      <p:sp>
        <p:nvSpPr>
          <p:cNvPr id="3" name="Symbol zastępczy zawartości 2"/>
          <p:cNvSpPr>
            <a:spLocks noGrp="1"/>
          </p:cNvSpPr>
          <p:nvPr>
            <p:ph idx="1"/>
          </p:nvPr>
        </p:nvSpPr>
        <p:spPr>
          <a:xfrm>
            <a:off x="457200" y="1196752"/>
            <a:ext cx="8147248" cy="2880320"/>
          </a:xfrm>
        </p:spPr>
        <p:txBody>
          <a:bodyPr>
            <a:normAutofit fontScale="77500" lnSpcReduction="20000"/>
          </a:bodyPr>
          <a:lstStyle/>
          <a:p>
            <a:pPr marL="0" indent="0" algn="just">
              <a:buNone/>
            </a:pPr>
            <a:r>
              <a:rPr lang="pl-PL" dirty="0" smtClean="0"/>
              <a:t>Jest to choroba, charakteryzująca się podwyższonym poziomem cukru we krwi. </a:t>
            </a:r>
          </a:p>
          <a:p>
            <a:pPr marL="0" indent="0" algn="just">
              <a:buNone/>
            </a:pPr>
            <a:r>
              <a:rPr lang="pl-PL" dirty="0" smtClean="0"/>
              <a:t>Obecnie na cukrzycę choruje na świecie ok. 380 milionów osób. Dla porównania na całym świecie żyje ok. 7,3 miliarda ludzi. Można więc śmiało powiedzieć, że cukrzyca jest chorobą społeczną (rozprzestrzenia się w bardzo szybkim tempie).</a:t>
            </a:r>
          </a:p>
          <a:p>
            <a:pPr marL="0" indent="0">
              <a:buNone/>
            </a:pPr>
            <a:r>
              <a:rPr lang="pl-PL" dirty="0" smtClean="0"/>
              <a:t>.</a:t>
            </a:r>
            <a:endParaRPr lang="pl-PL" dirty="0"/>
          </a:p>
        </p:txBody>
      </p:sp>
      <p:pic>
        <p:nvPicPr>
          <p:cNvPr id="1026" name="Picture 2" descr="https://scontent-cdg2-1.xx.fbcdn.net/v/t1.0-9/13417659_1208003692565423_2788938327928463201_n.png?oh=e29a4b3c6bade8d93cdea56497dcbf41&amp;oe=57E34C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511" y="3508501"/>
            <a:ext cx="8856984" cy="321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2308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fontScale="90000"/>
          </a:bodyPr>
          <a:lstStyle/>
          <a:p>
            <a:r>
              <a:rPr lang="pl-PL" b="1" dirty="0" smtClean="0">
                <a:latin typeface="Arial Black" panose="020B0A04020102020204" pitchFamily="34" charset="0"/>
              </a:rPr>
              <a:t>Wymienniki węglowodanowe</a:t>
            </a:r>
            <a:br>
              <a:rPr lang="pl-PL" b="1" dirty="0" smtClean="0">
                <a:latin typeface="Arial Black" panose="020B0A04020102020204" pitchFamily="34" charset="0"/>
              </a:rPr>
            </a:br>
            <a:r>
              <a:rPr lang="pl-PL" b="1" dirty="0" smtClean="0">
                <a:latin typeface="Arial Black" panose="020B0A04020102020204" pitchFamily="34" charset="0"/>
              </a:rPr>
              <a:t> i białkowo-tłuszczowe</a:t>
            </a:r>
            <a:endParaRPr lang="pl-PL" b="1" dirty="0">
              <a:latin typeface="Arial Black" panose="020B0A04020102020204" pitchFamily="34" charset="0"/>
            </a:endParaRPr>
          </a:p>
        </p:txBody>
      </p:sp>
      <p:sp>
        <p:nvSpPr>
          <p:cNvPr id="5" name="Symbol zastępczy zawartości 4"/>
          <p:cNvSpPr>
            <a:spLocks noGrp="1"/>
          </p:cNvSpPr>
          <p:nvPr>
            <p:ph idx="1"/>
          </p:nvPr>
        </p:nvSpPr>
        <p:spPr>
          <a:xfrm>
            <a:off x="251520" y="1844824"/>
            <a:ext cx="8507288" cy="4752528"/>
          </a:xfrm>
        </p:spPr>
        <p:txBody>
          <a:bodyPr>
            <a:normAutofit fontScale="47500" lnSpcReduction="20000"/>
          </a:bodyPr>
          <a:lstStyle/>
          <a:p>
            <a:pPr marL="0" indent="0" algn="just">
              <a:buNone/>
            </a:pPr>
            <a:r>
              <a:rPr lang="pl-PL" sz="4900" dirty="0" smtClean="0"/>
              <a:t>Osoba chora na cukrzycę musi wiedzieć ile węglowodanów (wymienników węglowodanowych), białek i tłuszczów (wymienników białkowo-tłuszczowych) zjadła, aby dobrać odpowiednie dawki insuliny – dlatego musi liczyć wymienniki. </a:t>
            </a:r>
          </a:p>
          <a:p>
            <a:pPr marL="0" indent="0">
              <a:buNone/>
            </a:pPr>
            <a:endParaRPr lang="pl-PL" b="1" dirty="0" smtClean="0"/>
          </a:p>
          <a:p>
            <a:endParaRPr lang="pl-PL" sz="4000" b="1" dirty="0" smtClean="0"/>
          </a:p>
          <a:p>
            <a:pPr marL="0" indent="0">
              <a:buNone/>
            </a:pPr>
            <a:r>
              <a:rPr lang="pl-PL" sz="4000" b="1" dirty="0" smtClean="0"/>
              <a:t>1 WW = 10 g węglowodanów przyswajalnych</a:t>
            </a:r>
          </a:p>
          <a:p>
            <a:pPr marL="0" indent="0">
              <a:buNone/>
            </a:pPr>
            <a:r>
              <a:rPr lang="pl-PL" sz="4000" b="1" dirty="0" smtClean="0"/>
              <a:t>1 WW = 40 kcal z węglowodanów</a:t>
            </a:r>
          </a:p>
          <a:p>
            <a:pPr marL="0" indent="0">
              <a:buNone/>
            </a:pPr>
            <a:r>
              <a:rPr lang="pl-PL" sz="4000" b="1" dirty="0" smtClean="0"/>
              <a:t>1 g węglowodanów = 4 kcal</a:t>
            </a:r>
          </a:p>
          <a:p>
            <a:pPr marL="0" indent="0">
              <a:buNone/>
            </a:pPr>
            <a:r>
              <a:rPr lang="pl-PL" sz="4000" b="1" dirty="0" smtClean="0"/>
              <a:t>1 WBT = 100 kcal z białka i z tłuszczu</a:t>
            </a:r>
          </a:p>
          <a:p>
            <a:pPr marL="0" indent="0">
              <a:buNone/>
            </a:pPr>
            <a:r>
              <a:rPr lang="pl-PL" sz="4000" b="1" dirty="0" smtClean="0"/>
              <a:t>1 g białka = 4 kcal</a:t>
            </a:r>
          </a:p>
          <a:p>
            <a:pPr marL="0" indent="0">
              <a:buNone/>
            </a:pPr>
            <a:r>
              <a:rPr lang="pl-PL" sz="4000" b="1" dirty="0" smtClean="0"/>
              <a:t>1 g tłuszczu = 9 kcal</a:t>
            </a:r>
          </a:p>
          <a:p>
            <a:pPr marL="0" indent="0">
              <a:buNone/>
            </a:pPr>
            <a:endParaRPr lang="pl-PL" dirty="0" smtClean="0"/>
          </a:p>
          <a:p>
            <a:pPr marL="0" indent="0">
              <a:buNone/>
            </a:pPr>
            <a:endParaRPr lang="pl-PL" dirty="0" smtClean="0"/>
          </a:p>
          <a:p>
            <a:pPr marL="0" indent="0" algn="ctr">
              <a:buNone/>
            </a:pPr>
            <a:endParaRPr lang="pl-PL" sz="4200" dirty="0" smtClean="0"/>
          </a:p>
          <a:p>
            <a:pPr marL="0" indent="0" algn="ctr">
              <a:buNone/>
            </a:pPr>
            <a:r>
              <a:rPr lang="pl-PL" sz="4600" dirty="0" smtClean="0"/>
              <a:t>Przydaje się tutaj znajomość matematyki </a:t>
            </a:r>
            <a:r>
              <a:rPr lang="pl-PL" sz="4600" dirty="0" smtClean="0">
                <a:sym typeface="Wingdings" panose="05000000000000000000" pitchFamily="2" charset="2"/>
              </a:rPr>
              <a:t> </a:t>
            </a:r>
            <a:endParaRPr lang="pl-PL" sz="4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3573014"/>
            <a:ext cx="3975398"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3941609"/>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116632"/>
            <a:ext cx="8229600" cy="1301006"/>
          </a:xfrm>
        </p:spPr>
        <p:txBody>
          <a:bodyPr/>
          <a:lstStyle/>
          <a:p>
            <a:r>
              <a:rPr lang="pl-PL" b="1" dirty="0" smtClean="0">
                <a:latin typeface="Arial Black" panose="020B0A04020102020204" pitchFamily="34" charset="0"/>
              </a:rPr>
              <a:t>Wysiłek fizyczny</a:t>
            </a:r>
            <a:endParaRPr lang="pl-PL" b="1" dirty="0">
              <a:latin typeface="Arial Black" panose="020B0A04020102020204" pitchFamily="34" charset="0"/>
            </a:endParaRPr>
          </a:p>
        </p:txBody>
      </p:sp>
      <p:sp>
        <p:nvSpPr>
          <p:cNvPr id="3" name="Symbol zastępczy zawartości 2"/>
          <p:cNvSpPr>
            <a:spLocks noGrp="1"/>
          </p:cNvSpPr>
          <p:nvPr>
            <p:ph idx="1"/>
          </p:nvPr>
        </p:nvSpPr>
        <p:spPr>
          <a:xfrm>
            <a:off x="323528" y="1412776"/>
            <a:ext cx="4032448" cy="5089674"/>
          </a:xfrm>
        </p:spPr>
        <p:txBody>
          <a:bodyPr>
            <a:normAutofit fontScale="70000" lnSpcReduction="20000"/>
          </a:bodyPr>
          <a:lstStyle/>
          <a:p>
            <a:pPr marL="0" indent="0" algn="just">
              <a:buNone/>
            </a:pPr>
            <a:r>
              <a:rPr lang="pl-PL" dirty="0" smtClean="0"/>
              <a:t>Sama cukrzyca nie jest </a:t>
            </a:r>
            <a:r>
              <a:rPr lang="pl-PL" dirty="0" smtClean="0"/>
              <a:t>przeciwwskazaniem do uprawiania sportu.</a:t>
            </a:r>
          </a:p>
          <a:p>
            <a:pPr marL="0" indent="0" algn="just">
              <a:buNone/>
            </a:pPr>
            <a:r>
              <a:rPr lang="pl-PL" dirty="0" smtClean="0"/>
              <a:t>Należy </a:t>
            </a:r>
            <a:r>
              <a:rPr lang="pl-PL" dirty="0" smtClean="0"/>
              <a:t>pamiętać jednak o tym, że osoba mająca hipoglikemię jak i hiperglikemię nie powinna  w tym momencie uprawiać sportu. Grozi to w przypadku hipoglikemii zasłabnięciem, a w przypadku hiperglikemii kwasicą ketonową.</a:t>
            </a:r>
          </a:p>
          <a:p>
            <a:pPr marL="0" indent="0" algn="just">
              <a:buNone/>
            </a:pPr>
            <a:r>
              <a:rPr lang="pl-PL" dirty="0" smtClean="0"/>
              <a:t>Mitem jest opinia, że wysiłek fizyczny obniża poziom cukru we krwi: do tego służy insulina. Faktem jest natomiast, że wysiłek fizyczny zwiększa wrażliwość na insulinę, a więc na zużycie danej ilości spożytych węglowodanów wystarczy mniej insuliny. </a:t>
            </a:r>
            <a:endParaRPr lang="pl-PL" dirty="0"/>
          </a:p>
        </p:txBody>
      </p:sp>
      <p:pic>
        <p:nvPicPr>
          <p:cNvPr id="4098" name="Picture 2" descr="http://psychologia.studentnews.pl/img/wo/7/34/obrazek_sredni_40067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4802" y="1412776"/>
            <a:ext cx="4536504" cy="4896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140886"/>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930226"/>
          </a:xfrm>
        </p:spPr>
        <p:txBody>
          <a:bodyPr>
            <a:noAutofit/>
          </a:bodyPr>
          <a:lstStyle/>
          <a:p>
            <a:r>
              <a:rPr lang="pl-PL" dirty="0" smtClean="0">
                <a:latin typeface="Arial Black" panose="020B0A04020102020204" pitchFamily="34" charset="0"/>
              </a:rPr>
              <a:t>Wysiłek fizyczny</a:t>
            </a:r>
            <a:br>
              <a:rPr lang="pl-PL" dirty="0" smtClean="0">
                <a:latin typeface="Arial Black" panose="020B0A04020102020204" pitchFamily="34" charset="0"/>
              </a:rPr>
            </a:br>
            <a:r>
              <a:rPr lang="pl-PL" dirty="0" smtClean="0">
                <a:latin typeface="Arial Black" panose="020B0A04020102020204" pitchFamily="34" charset="0"/>
              </a:rPr>
              <a:t> a zdrowie osoby chorej na cukrzycę</a:t>
            </a:r>
            <a:endParaRPr lang="pl-PL" dirty="0">
              <a:latin typeface="Arial Black" panose="020B0A04020102020204" pitchFamily="34" charset="0"/>
            </a:endParaRPr>
          </a:p>
        </p:txBody>
      </p:sp>
      <p:sp>
        <p:nvSpPr>
          <p:cNvPr id="3" name="Symbol zastępczy zawartości 2"/>
          <p:cNvSpPr>
            <a:spLocks noGrp="1"/>
          </p:cNvSpPr>
          <p:nvPr>
            <p:ph idx="1"/>
          </p:nvPr>
        </p:nvSpPr>
        <p:spPr>
          <a:xfrm>
            <a:off x="457200" y="2420888"/>
            <a:ext cx="8229600" cy="3960440"/>
          </a:xfrm>
        </p:spPr>
        <p:txBody>
          <a:bodyPr/>
          <a:lstStyle/>
          <a:p>
            <a:pPr algn="just"/>
            <a:r>
              <a:rPr lang="pl-PL" dirty="0" smtClean="0"/>
              <a:t>Poprawa wrażliwości na insulinę</a:t>
            </a:r>
          </a:p>
          <a:p>
            <a:pPr algn="just"/>
            <a:r>
              <a:rPr lang="pl-PL" dirty="0" smtClean="0"/>
              <a:t>Poprawa wydolności fizycznej</a:t>
            </a:r>
          </a:p>
          <a:p>
            <a:pPr algn="just"/>
            <a:r>
              <a:rPr lang="pl-PL" dirty="0" smtClean="0"/>
              <a:t>Redukcja ryzyka chorób układu krążenia</a:t>
            </a:r>
          </a:p>
          <a:p>
            <a:pPr algn="just"/>
            <a:r>
              <a:rPr lang="pl-PL" dirty="0" smtClean="0"/>
              <a:t>Redukcja ryzyka nadwagi</a:t>
            </a:r>
          </a:p>
          <a:p>
            <a:pPr algn="just"/>
            <a:r>
              <a:rPr lang="pl-PL" dirty="0" smtClean="0"/>
              <a:t>Poprawa samopoczucia, psychicznego                 i fizycznego</a:t>
            </a:r>
            <a:endParaRPr lang="pl-PL" dirty="0"/>
          </a:p>
        </p:txBody>
      </p:sp>
    </p:spTree>
    <p:extLst>
      <p:ext uri="{BB962C8B-B14F-4D97-AF65-F5344CB8AC3E}">
        <p14:creationId xmlns:p14="http://schemas.microsoft.com/office/powerpoint/2010/main" val="9422697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Prostokąt 5"/>
          <p:cNvSpPr/>
          <p:nvPr/>
        </p:nvSpPr>
        <p:spPr>
          <a:xfrm>
            <a:off x="467544" y="332656"/>
            <a:ext cx="8208912" cy="10801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l-PL" sz="2800" dirty="0" smtClean="0">
                <a:latin typeface="Arial Black" panose="020B0A04020102020204" pitchFamily="34" charset="0"/>
              </a:rPr>
              <a:t>POWIKŁANIA PRZEWLEKŁE CUKRZYCY</a:t>
            </a:r>
            <a:endParaRPr lang="pl-PL" sz="2800" dirty="0">
              <a:latin typeface="Arial Black" panose="020B0A04020102020204" pitchFamily="34" charset="0"/>
            </a:endParaRPr>
          </a:p>
        </p:txBody>
      </p:sp>
      <p:cxnSp>
        <p:nvCxnSpPr>
          <p:cNvPr id="8" name="Łącznik prostoliniowy 7"/>
          <p:cNvCxnSpPr/>
          <p:nvPr/>
        </p:nvCxnSpPr>
        <p:spPr>
          <a:xfrm flipH="1">
            <a:off x="1979712" y="1628800"/>
            <a:ext cx="576064" cy="504056"/>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12" name="Łącznik prostoliniowy 11"/>
          <p:cNvCxnSpPr/>
          <p:nvPr/>
        </p:nvCxnSpPr>
        <p:spPr>
          <a:xfrm>
            <a:off x="6372200" y="1628800"/>
            <a:ext cx="324036" cy="504056"/>
          </a:xfrm>
          <a:prstGeom prst="line">
            <a:avLst/>
          </a:prstGeom>
        </p:spPr>
        <p:style>
          <a:lnRef idx="2">
            <a:schemeClr val="dk1"/>
          </a:lnRef>
          <a:fillRef idx="0">
            <a:schemeClr val="dk1"/>
          </a:fillRef>
          <a:effectRef idx="1">
            <a:schemeClr val="dk1"/>
          </a:effectRef>
          <a:fontRef idx="minor">
            <a:schemeClr val="tx1"/>
          </a:fontRef>
        </p:style>
      </p:cxnSp>
      <p:sp>
        <p:nvSpPr>
          <p:cNvPr id="13" name="Prostokąt 12"/>
          <p:cNvSpPr/>
          <p:nvPr/>
        </p:nvSpPr>
        <p:spPr>
          <a:xfrm>
            <a:off x="467544" y="2240868"/>
            <a:ext cx="2808312"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l-PL" dirty="0" smtClean="0">
                <a:latin typeface="Arial Black" panose="020B0A04020102020204" pitchFamily="34" charset="0"/>
              </a:rPr>
              <a:t>MIKROANGIOPATIE</a:t>
            </a:r>
            <a:endParaRPr lang="pl-PL" dirty="0">
              <a:latin typeface="Arial Black" panose="020B0A04020102020204" pitchFamily="34" charset="0"/>
            </a:endParaRPr>
          </a:p>
        </p:txBody>
      </p:sp>
      <p:sp>
        <p:nvSpPr>
          <p:cNvPr id="15" name="Prostokąt 14"/>
          <p:cNvSpPr/>
          <p:nvPr/>
        </p:nvSpPr>
        <p:spPr>
          <a:xfrm>
            <a:off x="5652120" y="2267477"/>
            <a:ext cx="2736304"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l-PL" dirty="0" smtClean="0">
                <a:latin typeface="Arial Black" panose="020B0A04020102020204" pitchFamily="34" charset="0"/>
              </a:rPr>
              <a:t>MAKROANGIOPATIE</a:t>
            </a:r>
            <a:endParaRPr lang="pl-PL" dirty="0">
              <a:latin typeface="Arial Black" panose="020B0A04020102020204" pitchFamily="34" charset="0"/>
            </a:endParaRPr>
          </a:p>
        </p:txBody>
      </p:sp>
      <p:cxnSp>
        <p:nvCxnSpPr>
          <p:cNvPr id="17" name="Łącznik prostoliniowy 16"/>
          <p:cNvCxnSpPr/>
          <p:nvPr/>
        </p:nvCxnSpPr>
        <p:spPr>
          <a:xfrm flipV="1">
            <a:off x="1691680" y="3140968"/>
            <a:ext cx="0" cy="288032"/>
          </a:xfrm>
          <a:prstGeom prst="line">
            <a:avLst/>
          </a:prstGeom>
        </p:spPr>
        <p:style>
          <a:lnRef idx="2">
            <a:schemeClr val="dk1"/>
          </a:lnRef>
          <a:fillRef idx="0">
            <a:schemeClr val="dk1"/>
          </a:fillRef>
          <a:effectRef idx="1">
            <a:schemeClr val="dk1"/>
          </a:effectRef>
          <a:fontRef idx="minor">
            <a:schemeClr val="tx1"/>
          </a:fontRef>
        </p:style>
      </p:cxnSp>
      <p:sp>
        <p:nvSpPr>
          <p:cNvPr id="18" name="Prostokąt 17"/>
          <p:cNvSpPr/>
          <p:nvPr/>
        </p:nvSpPr>
        <p:spPr>
          <a:xfrm>
            <a:off x="467544" y="3501008"/>
            <a:ext cx="2808312" cy="5760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l-PL" dirty="0" smtClean="0">
                <a:latin typeface="Arial Black" panose="020B0A04020102020204" pitchFamily="34" charset="0"/>
              </a:rPr>
              <a:t>RETINOPATIA</a:t>
            </a:r>
            <a:endParaRPr lang="pl-PL" dirty="0">
              <a:latin typeface="Arial Black" panose="020B0A04020102020204" pitchFamily="34" charset="0"/>
            </a:endParaRPr>
          </a:p>
        </p:txBody>
      </p:sp>
      <p:cxnSp>
        <p:nvCxnSpPr>
          <p:cNvPr id="20" name="Łącznik prostoliniowy 19"/>
          <p:cNvCxnSpPr/>
          <p:nvPr/>
        </p:nvCxnSpPr>
        <p:spPr>
          <a:xfrm>
            <a:off x="1691680" y="4221088"/>
            <a:ext cx="0" cy="216024"/>
          </a:xfrm>
          <a:prstGeom prst="line">
            <a:avLst/>
          </a:prstGeom>
        </p:spPr>
        <p:style>
          <a:lnRef idx="2">
            <a:schemeClr val="dk1"/>
          </a:lnRef>
          <a:fillRef idx="0">
            <a:schemeClr val="dk1"/>
          </a:fillRef>
          <a:effectRef idx="1">
            <a:schemeClr val="dk1"/>
          </a:effectRef>
          <a:fontRef idx="minor">
            <a:schemeClr val="tx1"/>
          </a:fontRef>
        </p:style>
      </p:cxnSp>
      <p:sp>
        <p:nvSpPr>
          <p:cNvPr id="21" name="Prostokąt 20"/>
          <p:cNvSpPr/>
          <p:nvPr/>
        </p:nvSpPr>
        <p:spPr>
          <a:xfrm>
            <a:off x="467544" y="4595548"/>
            <a:ext cx="2808312"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l-PL" dirty="0" smtClean="0">
                <a:latin typeface="Arial Black" panose="020B0A04020102020204" pitchFamily="34" charset="0"/>
              </a:rPr>
              <a:t>NEFROPATIA</a:t>
            </a:r>
            <a:endParaRPr lang="pl-PL" dirty="0">
              <a:latin typeface="Arial Black" panose="020B0A04020102020204" pitchFamily="34" charset="0"/>
            </a:endParaRPr>
          </a:p>
        </p:txBody>
      </p:sp>
      <p:cxnSp>
        <p:nvCxnSpPr>
          <p:cNvPr id="27" name="Łącznik prostoliniowy 26"/>
          <p:cNvCxnSpPr/>
          <p:nvPr/>
        </p:nvCxnSpPr>
        <p:spPr>
          <a:xfrm>
            <a:off x="1693105" y="5265204"/>
            <a:ext cx="0" cy="216024"/>
          </a:xfrm>
          <a:prstGeom prst="line">
            <a:avLst/>
          </a:prstGeom>
        </p:spPr>
        <p:style>
          <a:lnRef idx="2">
            <a:schemeClr val="dk1"/>
          </a:lnRef>
          <a:fillRef idx="0">
            <a:schemeClr val="dk1"/>
          </a:fillRef>
          <a:effectRef idx="1">
            <a:schemeClr val="dk1"/>
          </a:effectRef>
          <a:fontRef idx="minor">
            <a:schemeClr val="tx1"/>
          </a:fontRef>
        </p:style>
      </p:cxnSp>
      <p:sp>
        <p:nvSpPr>
          <p:cNvPr id="28" name="Prostokąt 27"/>
          <p:cNvSpPr/>
          <p:nvPr/>
        </p:nvSpPr>
        <p:spPr>
          <a:xfrm>
            <a:off x="467544" y="5589240"/>
            <a:ext cx="2808312" cy="5760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l-PL" dirty="0" smtClean="0">
                <a:latin typeface="Arial Black" panose="020B0A04020102020204" pitchFamily="34" charset="0"/>
              </a:rPr>
              <a:t>NEUROPATIA</a:t>
            </a:r>
            <a:endParaRPr lang="pl-PL" dirty="0">
              <a:latin typeface="Arial Black" panose="020B0A04020102020204" pitchFamily="34" charset="0"/>
            </a:endParaRPr>
          </a:p>
        </p:txBody>
      </p:sp>
      <p:cxnSp>
        <p:nvCxnSpPr>
          <p:cNvPr id="30" name="Łącznik prostoliniowy 29"/>
          <p:cNvCxnSpPr/>
          <p:nvPr/>
        </p:nvCxnSpPr>
        <p:spPr>
          <a:xfrm>
            <a:off x="7236296" y="3140968"/>
            <a:ext cx="0" cy="216024"/>
          </a:xfrm>
          <a:prstGeom prst="line">
            <a:avLst/>
          </a:prstGeom>
        </p:spPr>
        <p:style>
          <a:lnRef idx="2">
            <a:schemeClr val="dk1"/>
          </a:lnRef>
          <a:fillRef idx="0">
            <a:schemeClr val="dk1"/>
          </a:fillRef>
          <a:effectRef idx="1">
            <a:schemeClr val="dk1"/>
          </a:effectRef>
          <a:fontRef idx="minor">
            <a:schemeClr val="tx1"/>
          </a:fontRef>
        </p:style>
      </p:cxnSp>
      <p:sp>
        <p:nvSpPr>
          <p:cNvPr id="35" name="Prostokąt 34"/>
          <p:cNvSpPr/>
          <p:nvPr/>
        </p:nvSpPr>
        <p:spPr>
          <a:xfrm>
            <a:off x="5652120" y="3501008"/>
            <a:ext cx="2736304" cy="5760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l-PL" dirty="0" smtClean="0">
                <a:latin typeface="Arial Black" panose="020B0A04020102020204" pitchFamily="34" charset="0"/>
              </a:rPr>
              <a:t>CHOROBA WIEŃCOWA</a:t>
            </a:r>
            <a:endParaRPr lang="pl-PL" dirty="0">
              <a:latin typeface="Arial Black" panose="020B0A04020102020204" pitchFamily="34" charset="0"/>
            </a:endParaRPr>
          </a:p>
        </p:txBody>
      </p:sp>
      <p:cxnSp>
        <p:nvCxnSpPr>
          <p:cNvPr id="37" name="Łącznik prostoliniowy 36"/>
          <p:cNvCxnSpPr/>
          <p:nvPr/>
        </p:nvCxnSpPr>
        <p:spPr>
          <a:xfrm>
            <a:off x="7236296" y="4221088"/>
            <a:ext cx="0" cy="216024"/>
          </a:xfrm>
          <a:prstGeom prst="line">
            <a:avLst/>
          </a:prstGeom>
        </p:spPr>
        <p:style>
          <a:lnRef idx="2">
            <a:schemeClr val="dk1"/>
          </a:lnRef>
          <a:fillRef idx="0">
            <a:schemeClr val="dk1"/>
          </a:fillRef>
          <a:effectRef idx="1">
            <a:schemeClr val="dk1"/>
          </a:effectRef>
          <a:fontRef idx="minor">
            <a:schemeClr val="tx1"/>
          </a:fontRef>
        </p:style>
      </p:cxnSp>
      <p:sp>
        <p:nvSpPr>
          <p:cNvPr id="38" name="Prostokąt 37"/>
          <p:cNvSpPr/>
          <p:nvPr/>
        </p:nvSpPr>
        <p:spPr>
          <a:xfrm>
            <a:off x="5652120" y="4595548"/>
            <a:ext cx="2736304"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l-PL" dirty="0" smtClean="0">
                <a:latin typeface="Arial Black" panose="020B0A04020102020204" pitchFamily="34" charset="0"/>
              </a:rPr>
              <a:t>STOPA CUKRZYCOWA</a:t>
            </a:r>
            <a:endParaRPr lang="pl-PL" dirty="0">
              <a:latin typeface="Arial Black" panose="020B0A04020102020204" pitchFamily="34" charset="0"/>
            </a:endParaRPr>
          </a:p>
        </p:txBody>
      </p:sp>
      <p:cxnSp>
        <p:nvCxnSpPr>
          <p:cNvPr id="40" name="Łącznik prostoliniowy 39"/>
          <p:cNvCxnSpPr/>
          <p:nvPr/>
        </p:nvCxnSpPr>
        <p:spPr>
          <a:xfrm>
            <a:off x="7236296" y="5265204"/>
            <a:ext cx="0" cy="216024"/>
          </a:xfrm>
          <a:prstGeom prst="line">
            <a:avLst/>
          </a:prstGeom>
        </p:spPr>
        <p:style>
          <a:lnRef idx="2">
            <a:schemeClr val="dk1"/>
          </a:lnRef>
          <a:fillRef idx="0">
            <a:schemeClr val="dk1"/>
          </a:fillRef>
          <a:effectRef idx="1">
            <a:schemeClr val="dk1"/>
          </a:effectRef>
          <a:fontRef idx="minor">
            <a:schemeClr val="tx1"/>
          </a:fontRef>
        </p:style>
      </p:cxnSp>
      <p:sp>
        <p:nvSpPr>
          <p:cNvPr id="41" name="Prostokąt 40"/>
          <p:cNvSpPr/>
          <p:nvPr/>
        </p:nvSpPr>
        <p:spPr>
          <a:xfrm>
            <a:off x="5670911" y="5625244"/>
            <a:ext cx="2736304" cy="5400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l-PL" dirty="0" smtClean="0">
                <a:latin typeface="Arial Black" panose="020B0A04020102020204" pitchFamily="34" charset="0"/>
              </a:rPr>
              <a:t>CHOROBA NACZYŃ MÓZGOWYCH</a:t>
            </a:r>
            <a:endParaRPr lang="pl-PL" dirty="0">
              <a:latin typeface="Arial Black" panose="020B0A04020102020204" pitchFamily="34" charset="0"/>
            </a:endParaRPr>
          </a:p>
        </p:txBody>
      </p:sp>
    </p:spTree>
    <p:extLst>
      <p:ext uri="{BB962C8B-B14F-4D97-AF65-F5344CB8AC3E}">
        <p14:creationId xmlns:p14="http://schemas.microsoft.com/office/powerpoint/2010/main" val="2398715769"/>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3" name="Wykres 2"/>
          <p:cNvGraphicFramePr/>
          <p:nvPr>
            <p:extLst>
              <p:ext uri="{D42A27DB-BD31-4B8C-83A1-F6EECF244321}">
                <p14:modId xmlns:p14="http://schemas.microsoft.com/office/powerpoint/2010/main" val="2908042112"/>
              </p:ext>
            </p:extLst>
          </p:nvPr>
        </p:nvGraphicFramePr>
        <p:xfrm>
          <a:off x="323528" y="260648"/>
          <a:ext cx="8712968" cy="64807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70800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323528" y="274638"/>
            <a:ext cx="8568952" cy="1143000"/>
          </a:xfrm>
        </p:spPr>
        <p:txBody>
          <a:bodyPr>
            <a:normAutofit fontScale="90000"/>
          </a:bodyPr>
          <a:lstStyle/>
          <a:p>
            <a:r>
              <a:rPr lang="pl-PL" b="1" dirty="0" smtClean="0">
                <a:latin typeface="Arial Black" panose="020B0A04020102020204" pitchFamily="34" charset="0"/>
              </a:rPr>
              <a:t>Jak zapobiegać powikłaniom?</a:t>
            </a:r>
            <a:endParaRPr lang="pl-PL" b="1" dirty="0">
              <a:latin typeface="Arial Black" panose="020B0A04020102020204" pitchFamily="34" charset="0"/>
            </a:endParaRPr>
          </a:p>
        </p:txBody>
      </p:sp>
      <p:sp>
        <p:nvSpPr>
          <p:cNvPr id="3" name="Symbol zastępczy zawartości 2"/>
          <p:cNvSpPr>
            <a:spLocks noGrp="1"/>
          </p:cNvSpPr>
          <p:nvPr>
            <p:ph idx="1"/>
          </p:nvPr>
        </p:nvSpPr>
        <p:spPr>
          <a:xfrm>
            <a:off x="457200" y="1600200"/>
            <a:ext cx="5626968" cy="4637112"/>
          </a:xfrm>
        </p:spPr>
        <p:txBody>
          <a:bodyPr>
            <a:normAutofit fontScale="77500" lnSpcReduction="20000"/>
          </a:bodyPr>
          <a:lstStyle/>
          <a:p>
            <a:pPr algn="just"/>
            <a:r>
              <a:rPr lang="pl-PL" dirty="0" smtClean="0"/>
              <a:t>Najistotniejszym czynnikiem odpowiedzialnym za rozwój późnych powikłań cukrzycy jest hiperglikemia, aktywuje ona bowiem w organizmie różne niekorzystne procesy chemiczne.</a:t>
            </a:r>
          </a:p>
          <a:p>
            <a:pPr algn="just"/>
            <a:r>
              <a:rPr lang="pl-PL" dirty="0" smtClean="0"/>
              <a:t>Zapobieganie późnym powikłaniom cukrzycy: prawidłowe wyrównanie </a:t>
            </a:r>
            <a:r>
              <a:rPr lang="pl-PL" dirty="0" smtClean="0"/>
              <a:t>cukrzycy, </a:t>
            </a:r>
            <a:r>
              <a:rPr lang="pl-PL" dirty="0" smtClean="0"/>
              <a:t>HBA1c &lt; 7%, stabilne poziomy cukru, stosowanie się do zasad zdrowego żywienia, wysiłek fizyczny, zakaz palenia papierosów, leczenie ewentualnego nadciśnienia tętniczego i podwyższonego cholesterolu.</a:t>
            </a:r>
          </a:p>
        </p:txBody>
      </p:sp>
      <p:pic>
        <p:nvPicPr>
          <p:cNvPr id="7170" name="Picture 2" descr="http://www.stopacukrzycowa.com/infografika_przewlekle_powiklania_cukrzyc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6262" y="1628800"/>
            <a:ext cx="2600325"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625508"/>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188640"/>
            <a:ext cx="8229600" cy="1296144"/>
          </a:xfrm>
        </p:spPr>
        <p:txBody>
          <a:bodyPr>
            <a:noAutofit/>
          </a:bodyPr>
          <a:lstStyle/>
          <a:p>
            <a:r>
              <a:rPr lang="pl-PL" b="1" dirty="0" smtClean="0">
                <a:latin typeface="Arial Black" panose="020B0A04020102020204" pitchFamily="34" charset="0"/>
              </a:rPr>
              <a:t>Fakty i mity</a:t>
            </a:r>
            <a:br>
              <a:rPr lang="pl-PL" b="1" dirty="0" smtClean="0">
                <a:latin typeface="Arial Black" panose="020B0A04020102020204" pitchFamily="34" charset="0"/>
              </a:rPr>
            </a:br>
            <a:r>
              <a:rPr lang="pl-PL" b="1" dirty="0" smtClean="0">
                <a:latin typeface="Arial Black" panose="020B0A04020102020204" pitchFamily="34" charset="0"/>
              </a:rPr>
              <a:t>na temat cukrzycy</a:t>
            </a:r>
            <a:endParaRPr lang="pl-PL" b="1" dirty="0">
              <a:latin typeface="Arial Black" panose="020B0A04020102020204" pitchFamily="34" charset="0"/>
            </a:endParaRPr>
          </a:p>
        </p:txBody>
      </p:sp>
      <p:sp>
        <p:nvSpPr>
          <p:cNvPr id="3" name="Symbol zastępczy zawartości 2"/>
          <p:cNvSpPr>
            <a:spLocks noGrp="1"/>
          </p:cNvSpPr>
          <p:nvPr>
            <p:ph idx="1"/>
          </p:nvPr>
        </p:nvSpPr>
        <p:spPr>
          <a:xfrm>
            <a:off x="457200" y="1700808"/>
            <a:ext cx="8229600" cy="4968552"/>
          </a:xfrm>
        </p:spPr>
        <p:txBody>
          <a:bodyPr>
            <a:normAutofit fontScale="55000" lnSpcReduction="20000"/>
          </a:bodyPr>
          <a:lstStyle/>
          <a:p>
            <a:pPr algn="just"/>
            <a:r>
              <a:rPr lang="pl-PL" dirty="0"/>
              <a:t>FAKT: Na dzień dzisiejszy cukrzyca jest nieuleczalną chorobą. </a:t>
            </a:r>
            <a:endParaRPr lang="pl-PL" dirty="0" smtClean="0"/>
          </a:p>
          <a:p>
            <a:pPr algn="just"/>
            <a:r>
              <a:rPr lang="pl-PL" dirty="0" smtClean="0"/>
              <a:t>MIT</a:t>
            </a:r>
            <a:r>
              <a:rPr lang="pl-PL" dirty="0" smtClean="0"/>
              <a:t>: Cukrzycą można się zarazić.</a:t>
            </a:r>
          </a:p>
          <a:p>
            <a:pPr algn="just"/>
            <a:r>
              <a:rPr lang="pl-PL" dirty="0" smtClean="0"/>
              <a:t>FAKT: </a:t>
            </a:r>
            <a:r>
              <a:rPr lang="pl-PL" dirty="0"/>
              <a:t>Można zmniejszyć ryzyko wystąpienia cukrzycy typu 2.</a:t>
            </a:r>
          </a:p>
          <a:p>
            <a:pPr algn="just"/>
            <a:r>
              <a:rPr lang="pl-PL" dirty="0" smtClean="0"/>
              <a:t>MIT</a:t>
            </a:r>
            <a:r>
              <a:rPr lang="pl-PL" dirty="0" smtClean="0"/>
              <a:t>: Cukrzyca jest skutkiem jedzenia zbyt dużej ilości słodyczy.</a:t>
            </a:r>
          </a:p>
          <a:p>
            <a:pPr algn="just"/>
            <a:r>
              <a:rPr lang="pl-PL" dirty="0" smtClean="0"/>
              <a:t>FAKT: </a:t>
            </a:r>
            <a:r>
              <a:rPr lang="pl-PL" dirty="0"/>
              <a:t>Każdy może na nią zachorować, bez względu na wiek, płeć, masę ciała czy wzrost</a:t>
            </a:r>
            <a:r>
              <a:rPr lang="pl-PL" dirty="0" smtClean="0"/>
              <a:t>.</a:t>
            </a:r>
          </a:p>
          <a:p>
            <a:pPr algn="just"/>
            <a:r>
              <a:rPr lang="pl-PL" dirty="0" smtClean="0"/>
              <a:t>MIT: Diabetycy nie mogą jeść cukru ani słodyczy.</a:t>
            </a:r>
          </a:p>
          <a:p>
            <a:r>
              <a:rPr lang="pl-PL" dirty="0"/>
              <a:t>FAKT: Nieleczona cukrzyca prowadzi do śmierci.</a:t>
            </a:r>
          </a:p>
          <a:p>
            <a:pPr marL="0" indent="0">
              <a:buNone/>
            </a:pPr>
            <a:r>
              <a:rPr lang="pl-PL" b="1" i="1" dirty="0"/>
              <a:t>(W 2012 roku cukrzyca była bezpośrednią przyczyną śmierci 1,5 miliona ludzi</a:t>
            </a:r>
            <a:r>
              <a:rPr lang="pl-PL" b="1" i="1" dirty="0" smtClean="0"/>
              <a:t>).</a:t>
            </a:r>
            <a:endParaRPr lang="pl-PL" dirty="0" smtClean="0"/>
          </a:p>
          <a:p>
            <a:pPr algn="just"/>
            <a:r>
              <a:rPr lang="pl-PL" dirty="0" smtClean="0"/>
              <a:t>MIT: Cukrzyca jest chorobą, którą można bagatelizować, a do jej wyleczenia wystarczy wyeliminować słodkie potrawy z diety.</a:t>
            </a:r>
          </a:p>
          <a:p>
            <a:pPr algn="just"/>
            <a:r>
              <a:rPr lang="pl-PL" dirty="0"/>
              <a:t>FAKT: Jest to choroba tzw. „ukryty zabójca” – na zewnątrz jej nie widać, a wewnątrz niszczy wszystko</a:t>
            </a:r>
            <a:r>
              <a:rPr lang="pl-PL" dirty="0" smtClean="0"/>
              <a:t>.</a:t>
            </a:r>
          </a:p>
          <a:p>
            <a:pPr algn="just"/>
            <a:r>
              <a:rPr lang="pl-PL" dirty="0" smtClean="0"/>
              <a:t>MIT: Diabetycy mogą spożywać owoce w każdej ilości.</a:t>
            </a:r>
          </a:p>
          <a:p>
            <a:pPr algn="just"/>
            <a:r>
              <a:rPr lang="pl-PL" dirty="0"/>
              <a:t>FAKT: Można zmniejszyć ryzyko wystąpienia cukrzycy typu 2</a:t>
            </a:r>
            <a:r>
              <a:rPr lang="pl-PL" dirty="0" smtClean="0"/>
              <a:t>.</a:t>
            </a:r>
          </a:p>
          <a:p>
            <a:pPr algn="just"/>
            <a:r>
              <a:rPr lang="pl-PL" dirty="0" smtClean="0"/>
              <a:t>MIT: Produkty „Light” nie podnoszą poziomu cukru</a:t>
            </a:r>
            <a:r>
              <a:rPr lang="pl-PL" dirty="0" smtClean="0"/>
              <a:t>.</a:t>
            </a:r>
          </a:p>
          <a:p>
            <a:pPr algn="just"/>
            <a:r>
              <a:rPr lang="pl-PL" dirty="0" smtClean="0"/>
              <a:t>FAKT: Średni wiek osoby chorej na cukrzycę jest krótszy o ok. 12 lat od osoby zdrowej.</a:t>
            </a:r>
            <a:endParaRPr lang="pl-PL" dirty="0" smtClean="0"/>
          </a:p>
        </p:txBody>
      </p:sp>
    </p:spTree>
    <p:extLst>
      <p:ext uri="{BB962C8B-B14F-4D97-AF65-F5344CB8AC3E}">
        <p14:creationId xmlns:p14="http://schemas.microsoft.com/office/powerpoint/2010/main" val="15339406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500"/>
                                        <p:tgtEl>
                                          <p:spTgt spid="3">
                                            <p:txEl>
                                              <p:pRg st="9" end="9"/>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Effect transition="in" filter="fade">
                                      <p:cBhvr>
                                        <p:cTn id="60" dur="500"/>
                                        <p:tgtEl>
                                          <p:spTgt spid="3">
                                            <p:txEl>
                                              <p:pRg st="10" end="1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
                                            <p:txEl>
                                              <p:pRg st="11" end="11"/>
                                            </p:txEl>
                                          </p:spTgt>
                                        </p:tgtEl>
                                        <p:attrNameLst>
                                          <p:attrName>style.visibility</p:attrName>
                                        </p:attrNameLst>
                                      </p:cBhvr>
                                      <p:to>
                                        <p:strVal val="visible"/>
                                      </p:to>
                                    </p:set>
                                    <p:animEffect transition="in" filter="fade">
                                      <p:cBhvr>
                                        <p:cTn id="65" dur="500"/>
                                        <p:tgtEl>
                                          <p:spTgt spid="3">
                                            <p:txEl>
                                              <p:pRg st="11" end="1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
                                            <p:txEl>
                                              <p:pRg st="12" end="12"/>
                                            </p:txEl>
                                          </p:spTgt>
                                        </p:tgtEl>
                                        <p:attrNameLst>
                                          <p:attrName>style.visibility</p:attrName>
                                        </p:attrNameLst>
                                      </p:cBhvr>
                                      <p:to>
                                        <p:strVal val="visible"/>
                                      </p:to>
                                    </p:set>
                                    <p:animEffect transition="in" filter="fade">
                                      <p:cBhvr>
                                        <p:cTn id="70" dur="500"/>
                                        <p:tgtEl>
                                          <p:spTgt spid="3">
                                            <p:txEl>
                                              <p:pRg st="12" end="1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
                                            <p:txEl>
                                              <p:pRg st="13" end="13"/>
                                            </p:txEl>
                                          </p:spTgt>
                                        </p:tgtEl>
                                        <p:attrNameLst>
                                          <p:attrName>style.visibility</p:attrName>
                                        </p:attrNameLst>
                                      </p:cBhvr>
                                      <p:to>
                                        <p:strVal val="visible"/>
                                      </p:to>
                                    </p:set>
                                    <p:animEffect transition="in" filter="fade">
                                      <p:cBhvr>
                                        <p:cTn id="75"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Arial Black" panose="020B0A04020102020204" pitchFamily="34" charset="0"/>
              </a:rPr>
              <a:t>Bransoletki cukrzycowe</a:t>
            </a:r>
            <a:endParaRPr lang="pl-PL" dirty="0">
              <a:latin typeface="Arial Black" panose="020B0A04020102020204" pitchFamily="34" charset="0"/>
            </a:endParaRPr>
          </a:p>
        </p:txBody>
      </p:sp>
      <p:sp>
        <p:nvSpPr>
          <p:cNvPr id="3" name="Symbol zastępczy zawartości 2"/>
          <p:cNvSpPr>
            <a:spLocks noGrp="1"/>
          </p:cNvSpPr>
          <p:nvPr>
            <p:ph idx="1"/>
          </p:nvPr>
        </p:nvSpPr>
        <p:spPr>
          <a:xfrm>
            <a:off x="539552" y="2317513"/>
            <a:ext cx="3682752" cy="3528392"/>
          </a:xfrm>
        </p:spPr>
        <p:txBody>
          <a:bodyPr>
            <a:normAutofit fontScale="92500" lnSpcReduction="20000"/>
          </a:bodyPr>
          <a:lstStyle/>
          <a:p>
            <a:pPr marL="0" indent="0" algn="just">
              <a:buNone/>
            </a:pPr>
            <a:r>
              <a:rPr lang="pl-PL" dirty="0" smtClean="0"/>
              <a:t>Jest to znak rozpoznawczy cukrzyków. Każdy diabetyk powinien zaopatrzyć się w taką bransoletkę i nosić ją przy sobie każdego dnia. Ta opaska może uratować życie!</a:t>
            </a:r>
            <a:endParaRPr lang="pl-PL" dirty="0"/>
          </a:p>
        </p:txBody>
      </p:sp>
      <p:pic>
        <p:nvPicPr>
          <p:cNvPr id="8194" name="Picture 2" descr="http://www.skutecznapierwszapomoc.pl/wp-content/uploads/2012/10/opaska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4327" y="2348880"/>
            <a:ext cx="4104456"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559573"/>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116632"/>
            <a:ext cx="8229600" cy="1008112"/>
          </a:xfrm>
        </p:spPr>
        <p:txBody>
          <a:bodyPr/>
          <a:lstStyle/>
          <a:p>
            <a:r>
              <a:rPr lang="pl-PL" dirty="0" smtClean="0">
                <a:latin typeface="Arial Black" panose="020B0A04020102020204" pitchFamily="34" charset="0"/>
              </a:rPr>
              <a:t>Na koniec refleksja…</a:t>
            </a:r>
            <a:endParaRPr lang="pl-PL" dirty="0">
              <a:latin typeface="Arial Black" panose="020B0A04020102020204" pitchFamily="34" charset="0"/>
            </a:endParaRPr>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1196752"/>
            <a:ext cx="6624736" cy="5344958"/>
          </a:xfrm>
        </p:spPr>
      </p:pic>
    </p:spTree>
    <p:extLst>
      <p:ext uri="{BB962C8B-B14F-4D97-AF65-F5344CB8AC3E}">
        <p14:creationId xmlns:p14="http://schemas.microsoft.com/office/powerpoint/2010/main" val="26498104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7504" y="274638"/>
            <a:ext cx="8856984" cy="1143000"/>
          </a:xfrm>
        </p:spPr>
        <p:txBody>
          <a:bodyPr>
            <a:normAutofit/>
          </a:bodyPr>
          <a:lstStyle/>
          <a:p>
            <a:r>
              <a:rPr lang="pl-PL" sz="2800" dirty="0" smtClean="0"/>
              <a:t>Na cukrzycę może zachorować każdy, ale z cukrzycą można żyć! Jestem tego żywym przykładem </a:t>
            </a:r>
            <a:r>
              <a:rPr lang="pl-PL" sz="2800" dirty="0" smtClean="0">
                <a:sym typeface="Wingdings" panose="05000000000000000000" pitchFamily="2" charset="2"/>
              </a:rPr>
              <a:t></a:t>
            </a:r>
            <a:endParaRPr lang="pl-PL" sz="2800" dirty="0"/>
          </a:p>
        </p:txBody>
      </p:sp>
      <p:sp>
        <p:nvSpPr>
          <p:cNvPr id="3" name="Symbol zastępczy zawartości 2"/>
          <p:cNvSpPr>
            <a:spLocks noGrp="1"/>
          </p:cNvSpPr>
          <p:nvPr>
            <p:ph idx="1"/>
          </p:nvPr>
        </p:nvSpPr>
        <p:spPr>
          <a:xfrm>
            <a:off x="107504" y="1600200"/>
            <a:ext cx="8928992" cy="4525963"/>
          </a:xfrm>
        </p:spPr>
        <p:txBody>
          <a:bodyPr>
            <a:normAutofit/>
          </a:bodyPr>
          <a:lstStyle/>
          <a:p>
            <a:pPr marL="0" indent="0" algn="ctr">
              <a:buNone/>
            </a:pPr>
            <a:endParaRPr lang="pl-PL" dirty="0" smtClean="0"/>
          </a:p>
          <a:p>
            <a:pPr marL="0" indent="0">
              <a:buNone/>
            </a:pPr>
            <a:endParaRPr lang="pl-PL" dirty="0" smtClean="0"/>
          </a:p>
          <a:p>
            <a:pPr marL="0" indent="0" algn="ctr">
              <a:buNone/>
            </a:pPr>
            <a:r>
              <a:rPr lang="pl-PL" sz="5700" b="1" dirty="0" smtClean="0">
                <a:latin typeface="Arial Black" panose="020B0A04020102020204" pitchFamily="34" charset="0"/>
              </a:rPr>
              <a:t>Dziękuję za uwagę! </a:t>
            </a:r>
            <a:endParaRPr lang="pl-PL" sz="5700" b="1" dirty="0">
              <a:latin typeface="Arial Black" panose="020B0A04020102020204" pitchFamily="34" charset="0"/>
            </a:endParaRPr>
          </a:p>
          <a:p>
            <a:pPr marL="0" indent="0">
              <a:buNone/>
            </a:pPr>
            <a:endParaRPr lang="pl-PL" dirty="0" smtClean="0"/>
          </a:p>
          <a:p>
            <a:pPr marL="0" indent="0">
              <a:buNone/>
            </a:pPr>
            <a:endParaRPr lang="pl-PL" dirty="0"/>
          </a:p>
          <a:p>
            <a:pPr marL="0" indent="0" algn="ctr">
              <a:buNone/>
            </a:pPr>
            <a:r>
              <a:rPr lang="pl-PL" sz="2800" i="1" dirty="0" smtClean="0">
                <a:solidFill>
                  <a:schemeClr val="bg1">
                    <a:lumMod val="65000"/>
                  </a:schemeClr>
                </a:solidFill>
              </a:rPr>
              <a:t>Anna Kamińska, III B.</a:t>
            </a:r>
            <a:endParaRPr lang="pl-PL" sz="2800" i="1" dirty="0">
              <a:solidFill>
                <a:schemeClr val="bg1">
                  <a:lumMod val="65000"/>
                </a:schemeClr>
              </a:solidFill>
            </a:endParaRPr>
          </a:p>
        </p:txBody>
      </p:sp>
    </p:spTree>
    <p:extLst>
      <p:ext uri="{BB962C8B-B14F-4D97-AF65-F5344CB8AC3E}">
        <p14:creationId xmlns:p14="http://schemas.microsoft.com/office/powerpoint/2010/main" val="22748070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79511" y="274638"/>
            <a:ext cx="8748169" cy="1066130"/>
          </a:xfrm>
        </p:spPr>
        <p:txBody>
          <a:bodyPr>
            <a:normAutofit fontScale="90000"/>
          </a:bodyPr>
          <a:lstStyle/>
          <a:p>
            <a:r>
              <a:rPr lang="pl-PL" b="1" dirty="0" smtClean="0">
                <a:latin typeface="Arial Black" panose="020B0A04020102020204" pitchFamily="34" charset="0"/>
              </a:rPr>
              <a:t>Cukrzyca typu 1 </a:t>
            </a:r>
            <a:br>
              <a:rPr lang="pl-PL" b="1" dirty="0" smtClean="0">
                <a:latin typeface="Arial Black" panose="020B0A04020102020204" pitchFamily="34" charset="0"/>
              </a:rPr>
            </a:br>
            <a:r>
              <a:rPr lang="pl-PL" b="1" dirty="0" smtClean="0">
                <a:latin typeface="Arial Black" panose="020B0A04020102020204" pitchFamily="34" charset="0"/>
              </a:rPr>
              <a:t>a cukrzyca typu 2</a:t>
            </a:r>
            <a:endParaRPr lang="pl-PL" b="1" dirty="0">
              <a:latin typeface="Arial Black" panose="020B0A04020102020204" pitchFamily="34" charset="0"/>
            </a:endParaRPr>
          </a:p>
        </p:txBody>
      </p:sp>
      <p:sp>
        <p:nvSpPr>
          <p:cNvPr id="3" name="Symbol zastępczy zawartości 2"/>
          <p:cNvSpPr>
            <a:spLocks noGrp="1"/>
          </p:cNvSpPr>
          <p:nvPr>
            <p:ph idx="1"/>
          </p:nvPr>
        </p:nvSpPr>
        <p:spPr>
          <a:xfrm>
            <a:off x="539552" y="1772816"/>
            <a:ext cx="3960440" cy="4824536"/>
          </a:xfrm>
        </p:spPr>
        <p:txBody>
          <a:bodyPr>
            <a:normAutofit fontScale="85000" lnSpcReduction="10000"/>
          </a:bodyPr>
          <a:lstStyle/>
          <a:p>
            <a:pPr marL="0" indent="0" algn="just">
              <a:buNone/>
            </a:pPr>
            <a:r>
              <a:rPr lang="pl-PL" dirty="0" smtClean="0"/>
              <a:t>Wyróżniamy dwa „główne” typy cukrzycy:</a:t>
            </a:r>
          </a:p>
          <a:p>
            <a:pPr algn="just"/>
            <a:r>
              <a:rPr lang="pl-PL" dirty="0" smtClean="0"/>
              <a:t>cukrzycę typu 2 (dotyczy ona około 85% osób chorych na cukrzycę i nie wymaga leczenia insuliną) </a:t>
            </a:r>
            <a:endParaRPr lang="pl-PL" dirty="0"/>
          </a:p>
          <a:p>
            <a:pPr algn="just"/>
            <a:r>
              <a:rPr lang="pl-PL" dirty="0" smtClean="0"/>
              <a:t>cukrzycę typu 1 (dotyczy ona około 10% wszystkich chorych, jest insulinozależna).</a:t>
            </a:r>
            <a:endParaRPr lang="pl-PL" dirty="0"/>
          </a:p>
        </p:txBody>
      </p:sp>
      <p:pic>
        <p:nvPicPr>
          <p:cNvPr id="1026" name="Picture 2" descr="http://www.czytelniamedyczna.pl/img/ryciny/mro/2011/20110217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5455" y="1874168"/>
            <a:ext cx="4232951"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1468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latin typeface="Arial Black" panose="020B0A04020102020204" pitchFamily="34" charset="0"/>
              </a:rPr>
              <a:t>Inne typy cukrzycy</a:t>
            </a:r>
            <a:endParaRPr lang="pl-PL" b="1" dirty="0">
              <a:latin typeface="Arial Black" panose="020B0A04020102020204" pitchFamily="34" charset="0"/>
            </a:endParaRPr>
          </a:p>
        </p:txBody>
      </p:sp>
      <p:sp>
        <p:nvSpPr>
          <p:cNvPr id="3" name="Symbol zastępczy zawartości 2"/>
          <p:cNvSpPr>
            <a:spLocks noGrp="1"/>
          </p:cNvSpPr>
          <p:nvPr>
            <p:ph idx="1"/>
          </p:nvPr>
        </p:nvSpPr>
        <p:spPr/>
        <p:txBody>
          <a:bodyPr/>
          <a:lstStyle/>
          <a:p>
            <a:r>
              <a:rPr lang="pl-PL" dirty="0" smtClean="0"/>
              <a:t>Cukrzyca ciężarnych</a:t>
            </a:r>
          </a:p>
          <a:p>
            <a:r>
              <a:rPr lang="pl-PL" dirty="0" smtClean="0"/>
              <a:t>Cukrzyca monogenowa (MODY lub noworodkowa)</a:t>
            </a:r>
          </a:p>
          <a:p>
            <a:r>
              <a:rPr lang="pl-PL" dirty="0" smtClean="0"/>
              <a:t>Cukrzyca typu LADA</a:t>
            </a:r>
          </a:p>
          <a:p>
            <a:r>
              <a:rPr lang="pl-PL" dirty="0" smtClean="0"/>
              <a:t>Cukrzyca wtórna (polekowa, pojawiająca się wskutek niewłaściwego odżywiania, chorób trzustki bądź chorób gruczołów dokrewnych)</a:t>
            </a:r>
          </a:p>
          <a:p>
            <a:pPr marL="0" indent="0">
              <a:buNone/>
            </a:pPr>
            <a:endParaRPr lang="pl-PL" dirty="0" smtClean="0"/>
          </a:p>
          <a:p>
            <a:endParaRPr lang="pl-PL" dirty="0"/>
          </a:p>
        </p:txBody>
      </p:sp>
    </p:spTree>
    <p:extLst>
      <p:ext uri="{BB962C8B-B14F-4D97-AF65-F5344CB8AC3E}">
        <p14:creationId xmlns:p14="http://schemas.microsoft.com/office/powerpoint/2010/main" val="19625328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79512" y="620688"/>
            <a:ext cx="8964488" cy="1296144"/>
          </a:xfrm>
        </p:spPr>
        <p:txBody>
          <a:bodyPr>
            <a:normAutofit fontScale="90000"/>
          </a:bodyPr>
          <a:lstStyle/>
          <a:p>
            <a:r>
              <a:rPr lang="pl-PL" sz="4900" dirty="0" smtClean="0">
                <a:latin typeface="Arial Black" panose="020B0A04020102020204" pitchFamily="34" charset="0"/>
              </a:rPr>
              <a:t>Przyczyny zachorowania</a:t>
            </a:r>
            <a:r>
              <a:rPr lang="pl-PL" dirty="0" smtClean="0">
                <a:latin typeface="Arial Black" panose="020B0A04020102020204" pitchFamily="34" charset="0"/>
              </a:rPr>
              <a:t/>
            </a:r>
            <a:br>
              <a:rPr lang="pl-PL" dirty="0" smtClean="0">
                <a:latin typeface="Arial Black" panose="020B0A04020102020204" pitchFamily="34" charset="0"/>
              </a:rPr>
            </a:br>
            <a:r>
              <a:rPr lang="pl-PL" dirty="0" smtClean="0">
                <a:latin typeface="Arial Black" panose="020B0A04020102020204" pitchFamily="34" charset="0"/>
              </a:rPr>
              <a:t/>
            </a:r>
            <a:br>
              <a:rPr lang="pl-PL" dirty="0" smtClean="0">
                <a:latin typeface="Arial Black" panose="020B0A04020102020204" pitchFamily="34" charset="0"/>
              </a:rPr>
            </a:br>
            <a:r>
              <a:rPr lang="pl-PL" sz="3100" dirty="0" smtClean="0">
                <a:latin typeface="+mn-lt"/>
              </a:rPr>
              <a:t>Przyczyny zachorowania na cukrzycę są różne i zwykle składa się to na kilka czynników.</a:t>
            </a:r>
            <a:endParaRPr lang="pl-PL" sz="3100" dirty="0">
              <a:latin typeface="Arial Black" panose="020B0A04020102020204" pitchFamily="34" charset="0"/>
            </a:endParaRPr>
          </a:p>
        </p:txBody>
      </p:sp>
      <p:sp>
        <p:nvSpPr>
          <p:cNvPr id="3" name="Symbol zastępczy tekstu 2"/>
          <p:cNvSpPr>
            <a:spLocks noGrp="1"/>
          </p:cNvSpPr>
          <p:nvPr>
            <p:ph type="body" idx="1"/>
          </p:nvPr>
        </p:nvSpPr>
        <p:spPr>
          <a:xfrm>
            <a:off x="457200" y="2276872"/>
            <a:ext cx="4040188" cy="648072"/>
          </a:xfrm>
        </p:spPr>
        <p:txBody>
          <a:bodyPr/>
          <a:lstStyle/>
          <a:p>
            <a:r>
              <a:rPr lang="pl-PL" i="1" dirty="0" smtClean="0"/>
              <a:t>Czynniki genetyczne</a:t>
            </a:r>
            <a:endParaRPr lang="pl-PL" i="1" dirty="0"/>
          </a:p>
        </p:txBody>
      </p:sp>
      <p:sp>
        <p:nvSpPr>
          <p:cNvPr id="4" name="Symbol zastępczy zawartości 3"/>
          <p:cNvSpPr>
            <a:spLocks noGrp="1"/>
          </p:cNvSpPr>
          <p:nvPr>
            <p:ph sz="half" idx="2"/>
          </p:nvPr>
        </p:nvSpPr>
        <p:spPr>
          <a:xfrm>
            <a:off x="457200" y="2852936"/>
            <a:ext cx="4040188" cy="4320480"/>
          </a:xfrm>
        </p:spPr>
        <p:txBody>
          <a:bodyPr/>
          <a:lstStyle/>
          <a:p>
            <a:r>
              <a:rPr lang="pl-PL" dirty="0" smtClean="0"/>
              <a:t>Znane są geny zwiększające </a:t>
            </a:r>
            <a:r>
              <a:rPr lang="pl-PL" dirty="0"/>
              <a:t>ryzyko zachorowania na </a:t>
            </a:r>
            <a:r>
              <a:rPr lang="pl-PL" dirty="0" smtClean="0"/>
              <a:t>cukrzycę.</a:t>
            </a:r>
          </a:p>
          <a:p>
            <a:r>
              <a:rPr lang="pl-PL" dirty="0" smtClean="0"/>
              <a:t>Znane są również geny chroniące przed zachorowaniem.</a:t>
            </a:r>
            <a:endParaRPr lang="pl-PL" dirty="0"/>
          </a:p>
        </p:txBody>
      </p:sp>
      <p:sp>
        <p:nvSpPr>
          <p:cNvPr id="5" name="Symbol zastępczy tekstu 4"/>
          <p:cNvSpPr>
            <a:spLocks noGrp="1"/>
          </p:cNvSpPr>
          <p:nvPr>
            <p:ph type="body" sz="quarter" idx="3"/>
          </p:nvPr>
        </p:nvSpPr>
        <p:spPr>
          <a:xfrm>
            <a:off x="4645025" y="2348880"/>
            <a:ext cx="4041775" cy="576064"/>
          </a:xfrm>
        </p:spPr>
        <p:txBody>
          <a:bodyPr/>
          <a:lstStyle/>
          <a:p>
            <a:r>
              <a:rPr lang="pl-PL" i="1" dirty="0" smtClean="0"/>
              <a:t>Czynniki środowiskowe</a:t>
            </a:r>
            <a:endParaRPr lang="pl-PL" i="1" dirty="0"/>
          </a:p>
        </p:txBody>
      </p:sp>
      <p:sp>
        <p:nvSpPr>
          <p:cNvPr id="6" name="Symbol zastępczy zawartości 5"/>
          <p:cNvSpPr>
            <a:spLocks noGrp="1"/>
          </p:cNvSpPr>
          <p:nvPr>
            <p:ph sz="quarter" idx="4"/>
          </p:nvPr>
        </p:nvSpPr>
        <p:spPr>
          <a:xfrm>
            <a:off x="4645025" y="2852936"/>
            <a:ext cx="4041775" cy="4464496"/>
          </a:xfrm>
        </p:spPr>
        <p:txBody>
          <a:bodyPr>
            <a:normAutofit/>
          </a:bodyPr>
          <a:lstStyle/>
          <a:p>
            <a:r>
              <a:rPr lang="pl-PL" dirty="0" smtClean="0"/>
              <a:t>Zły styl życia: brak ruchu i niewłaściwe odżywianie</a:t>
            </a:r>
          </a:p>
          <a:p>
            <a:r>
              <a:rPr lang="pl-PL" dirty="0" smtClean="0"/>
              <a:t>Nadwaga</a:t>
            </a:r>
          </a:p>
          <a:p>
            <a:r>
              <a:rPr lang="pl-PL" dirty="0" smtClean="0"/>
              <a:t>Infekcje wirusowe</a:t>
            </a:r>
          </a:p>
          <a:p>
            <a:r>
              <a:rPr lang="pl-PL" dirty="0" smtClean="0"/>
              <a:t>Niedobór witaminy D3</a:t>
            </a:r>
          </a:p>
          <a:p>
            <a:r>
              <a:rPr lang="pl-PL" dirty="0" smtClean="0"/>
              <a:t>Nadmierny przyrost masy ciała i wzrostu we wczesnym dzieciństwie</a:t>
            </a:r>
          </a:p>
          <a:p>
            <a:r>
              <a:rPr lang="pl-PL" dirty="0" smtClean="0"/>
              <a:t>Silny stres</a:t>
            </a:r>
            <a:endParaRPr lang="pl-PL" dirty="0"/>
          </a:p>
        </p:txBody>
      </p:sp>
    </p:spTree>
    <p:extLst>
      <p:ext uri="{BB962C8B-B14F-4D97-AF65-F5344CB8AC3E}">
        <p14:creationId xmlns:p14="http://schemas.microsoft.com/office/powerpoint/2010/main" val="22232818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5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fade">
                                      <p:cBhvr>
                                        <p:cTn id="30" dur="500"/>
                                        <p:tgtEl>
                                          <p:spTgt spid="6">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Effect transition="in" filter="fade">
                                      <p:cBhvr>
                                        <p:cTn id="33" dur="500"/>
                                        <p:tgtEl>
                                          <p:spTgt spid="6">
                                            <p:txEl>
                                              <p:pRg st="1" end="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fade">
                                      <p:cBhvr>
                                        <p:cTn id="36" dur="500"/>
                                        <p:tgtEl>
                                          <p:spTgt spid="6">
                                            <p:txEl>
                                              <p:pRg st="2" end="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Effect transition="in" filter="fade">
                                      <p:cBhvr>
                                        <p:cTn id="39" dur="500"/>
                                        <p:tgtEl>
                                          <p:spTgt spid="6">
                                            <p:txEl>
                                              <p:pRg st="3" end="3"/>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500"/>
                                        <p:tgtEl>
                                          <p:spTgt spid="6">
                                            <p:txEl>
                                              <p:pRg st="4" end="4"/>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Effect transition="in" filter="fade">
                                      <p:cBhvr>
                                        <p:cTn id="45"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45821" y="0"/>
            <a:ext cx="8229600" cy="1403648"/>
          </a:xfrm>
        </p:spPr>
        <p:txBody>
          <a:bodyPr/>
          <a:lstStyle/>
          <a:p>
            <a:r>
              <a:rPr lang="pl-PL" b="1" dirty="0" smtClean="0">
                <a:latin typeface="Arial Black" panose="020B0A04020102020204" pitchFamily="34" charset="0"/>
              </a:rPr>
              <a:t>Objawy cukrzycy</a:t>
            </a:r>
            <a:endParaRPr lang="pl-PL" b="1" dirty="0">
              <a:latin typeface="Arial Black" panose="020B0A04020102020204" pitchFamily="34" charset="0"/>
            </a:endParaRPr>
          </a:p>
        </p:txBody>
      </p:sp>
      <p:sp>
        <p:nvSpPr>
          <p:cNvPr id="3" name="Symbol zastępczy zawartości 2"/>
          <p:cNvSpPr>
            <a:spLocks noGrp="1"/>
          </p:cNvSpPr>
          <p:nvPr>
            <p:ph idx="1"/>
          </p:nvPr>
        </p:nvSpPr>
        <p:spPr>
          <a:xfrm>
            <a:off x="107504" y="1340768"/>
            <a:ext cx="4392488" cy="5256584"/>
          </a:xfrm>
        </p:spPr>
        <p:txBody>
          <a:bodyPr>
            <a:normAutofit fontScale="70000" lnSpcReduction="20000"/>
          </a:bodyPr>
          <a:lstStyle/>
          <a:p>
            <a:pPr marL="0" indent="0" algn="just">
              <a:buNone/>
            </a:pPr>
            <a:r>
              <a:rPr lang="pl-PL" dirty="0"/>
              <a:t>Medyczna nazwa cukrzycy – </a:t>
            </a:r>
            <a:r>
              <a:rPr lang="pl-PL" i="1" dirty="0"/>
              <a:t>diabetes mellitus</a:t>
            </a:r>
            <a:r>
              <a:rPr lang="pl-PL" dirty="0"/>
              <a:t> – pochodzi od łacińskich słów oznaczających “cedzenie wody przez ciało” oraz “słodki jak miód”. Oba określenia dotyczą istotnych </a:t>
            </a:r>
            <a:r>
              <a:rPr lang="pl-PL" b="1" dirty="0"/>
              <a:t>objawów </a:t>
            </a:r>
            <a:r>
              <a:rPr lang="pl-PL" b="1" dirty="0" smtClean="0"/>
              <a:t>cukrzycy.</a:t>
            </a:r>
            <a:endParaRPr lang="pl-PL" dirty="0" smtClean="0"/>
          </a:p>
          <a:p>
            <a:pPr algn="just"/>
            <a:r>
              <a:rPr lang="pl-PL" dirty="0" smtClean="0"/>
              <a:t>Wzmożone pragnienie</a:t>
            </a:r>
          </a:p>
          <a:p>
            <a:pPr algn="just"/>
            <a:r>
              <a:rPr lang="pl-PL" dirty="0" smtClean="0"/>
              <a:t>Częste oddawanie moczu</a:t>
            </a:r>
          </a:p>
          <a:p>
            <a:pPr algn="just"/>
            <a:r>
              <a:rPr lang="pl-PL" dirty="0" smtClean="0"/>
              <a:t>Chudnięcie, mimo sporego apetytu</a:t>
            </a:r>
          </a:p>
          <a:p>
            <a:pPr algn="just"/>
            <a:r>
              <a:rPr lang="pl-PL" dirty="0" smtClean="0"/>
              <a:t>Nieostre lub podwójne widzenie</a:t>
            </a:r>
          </a:p>
          <a:p>
            <a:pPr algn="just"/>
            <a:r>
              <a:rPr lang="pl-PL" dirty="0" smtClean="0"/>
              <a:t>Ogólne osłabienie, senność</a:t>
            </a:r>
          </a:p>
          <a:p>
            <a:pPr algn="just"/>
            <a:r>
              <a:rPr lang="pl-PL" dirty="0" smtClean="0"/>
              <a:t>Łatwe powstawanie siniaków i wolniejsze gojenie się ran</a:t>
            </a:r>
          </a:p>
          <a:p>
            <a:pPr algn="just"/>
            <a:r>
              <a:rPr lang="pl-PL" dirty="0" smtClean="0"/>
              <a:t>W późniejszych „etapach” – mdłości, ból głowy, wymioty – czyli kwasica ketonowa</a:t>
            </a:r>
          </a:p>
          <a:p>
            <a:endParaRPr lang="pl-P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5408" y="2060848"/>
            <a:ext cx="4368940" cy="3593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6667210"/>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latin typeface="Arial Black" panose="020B0A04020102020204" pitchFamily="34" charset="0"/>
              </a:rPr>
              <a:t>Jak zapobiegać cukrzycy?</a:t>
            </a:r>
            <a:endParaRPr lang="pl-PL" b="1" dirty="0">
              <a:latin typeface="Arial Black" panose="020B0A04020102020204" pitchFamily="34" charset="0"/>
            </a:endParaRPr>
          </a:p>
        </p:txBody>
      </p:sp>
      <p:sp>
        <p:nvSpPr>
          <p:cNvPr id="3" name="Symbol zastępczy zawartości 2"/>
          <p:cNvSpPr>
            <a:spLocks noGrp="1"/>
          </p:cNvSpPr>
          <p:nvPr>
            <p:ph idx="1"/>
          </p:nvPr>
        </p:nvSpPr>
        <p:spPr>
          <a:xfrm>
            <a:off x="457200" y="1600200"/>
            <a:ext cx="8003232" cy="2620888"/>
          </a:xfrm>
        </p:spPr>
        <p:txBody>
          <a:bodyPr>
            <a:normAutofit fontScale="77500" lnSpcReduction="20000"/>
          </a:bodyPr>
          <a:lstStyle/>
          <a:p>
            <a:pPr marL="0" indent="0" algn="just">
              <a:buNone/>
            </a:pPr>
            <a:r>
              <a:rPr lang="pl-PL" dirty="0" smtClean="0"/>
              <a:t>Niestety, nie potrafimy zatrzymać procesu niszczenia komórek beta, który już się rozpoczął.</a:t>
            </a:r>
          </a:p>
          <a:p>
            <a:pPr marL="0" indent="0" algn="just">
              <a:buNone/>
            </a:pPr>
            <a:r>
              <a:rPr lang="pl-PL" dirty="0" smtClean="0"/>
              <a:t>Aczkolwiek możemy próbować nie dopuścić do procesu niszczenia komórek beta. Powinniśmy zniwelować czynniki ryzyka wystąpienia cukrzycy typu 2, takie jak: nadwaga, otyłość, niewłaściwe odżywianie się, brak ruchu,  a wtedy ryzyko wystąpienia cukrzycy znacznie zmaleje.</a:t>
            </a:r>
            <a:endParaRPr lang="pl-PL" dirty="0"/>
          </a:p>
        </p:txBody>
      </p:sp>
      <p:pic>
        <p:nvPicPr>
          <p:cNvPr id="1026" name="Picture 2" descr="http://www.mojacukrzyca.org/pliki/menu/10000_krokow_dalej_od_cukrzyc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4221088"/>
            <a:ext cx="648072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921192"/>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Arial Black" panose="020B0A04020102020204" pitchFamily="34" charset="0"/>
              </a:rPr>
              <a:t>Leczenie cukrzycy</a:t>
            </a:r>
            <a:endParaRPr lang="pl-PL" dirty="0">
              <a:latin typeface="Arial Black" panose="020B0A04020102020204" pitchFamily="34" charset="0"/>
            </a:endParaRPr>
          </a:p>
        </p:txBody>
      </p:sp>
      <p:sp>
        <p:nvSpPr>
          <p:cNvPr id="3" name="Symbol zastępczy zawartości 2"/>
          <p:cNvSpPr>
            <a:spLocks noGrp="1"/>
          </p:cNvSpPr>
          <p:nvPr>
            <p:ph idx="1"/>
          </p:nvPr>
        </p:nvSpPr>
        <p:spPr/>
        <p:txBody>
          <a:bodyPr>
            <a:normAutofit fontScale="77500" lnSpcReduction="20000"/>
          </a:bodyPr>
          <a:lstStyle/>
          <a:p>
            <a:r>
              <a:rPr lang="pl-PL" dirty="0"/>
              <a:t>Insulinoterapia – czyli leczenie za pomocą odpowiednich do wieku, masy ciała dawek insuliny. Insulinę podajemy podskórnie przy użyciu penów albo przy użyciu pompy insulinowej, aby uzupełnić niedobory w organizmie – najczęściej w przypadku cukrzycy typu 1.</a:t>
            </a:r>
          </a:p>
          <a:p>
            <a:r>
              <a:rPr lang="pl-PL" dirty="0"/>
              <a:t>Lekami doustnymi, które zmniejszają insulinooporność i pobudzają trzustkę do wydzielania insuliny – zwykle w cukrzycy typu 2, cukrzycy ciążowej, wtórnej.</a:t>
            </a:r>
          </a:p>
          <a:p>
            <a:r>
              <a:rPr lang="pl-PL" dirty="0"/>
              <a:t>Dieta cukrzycowa - opiera się głównie na spożywaniu odpowiednich produktów i regularnym wykonywaniu ćwiczeń fizycznych – jest wymagana w każdym typie cukrzycy.</a:t>
            </a:r>
          </a:p>
          <a:p>
            <a:r>
              <a:rPr lang="pl-PL" dirty="0"/>
              <a:t>Regularne monitorowanie glikemii za pomocą glukometru.</a:t>
            </a:r>
          </a:p>
          <a:p>
            <a:endParaRPr lang="pl-PL" dirty="0"/>
          </a:p>
        </p:txBody>
      </p:sp>
    </p:spTree>
    <p:extLst>
      <p:ext uri="{BB962C8B-B14F-4D97-AF65-F5344CB8AC3E}">
        <p14:creationId xmlns:p14="http://schemas.microsoft.com/office/powerpoint/2010/main" val="24116346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4" name="Wykres 3"/>
          <p:cNvGraphicFramePr/>
          <p:nvPr>
            <p:extLst>
              <p:ext uri="{D42A27DB-BD31-4B8C-83A1-F6EECF244321}">
                <p14:modId xmlns:p14="http://schemas.microsoft.com/office/powerpoint/2010/main" val="3870684640"/>
              </p:ext>
            </p:extLst>
          </p:nvPr>
        </p:nvGraphicFramePr>
        <p:xfrm>
          <a:off x="179512" y="188640"/>
          <a:ext cx="8784976" cy="63367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187334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2027</TotalTime>
  <Words>1471</Words>
  <Application>Microsoft Office PowerPoint</Application>
  <PresentationFormat>Pokaz na ekranie (4:3)</PresentationFormat>
  <Paragraphs>134</Paragraphs>
  <Slides>29</Slides>
  <Notes>1</Notes>
  <HiddenSlides>0</HiddenSlides>
  <MMClips>0</MMClips>
  <ScaleCrop>false</ScaleCrop>
  <HeadingPairs>
    <vt:vector size="4" baseType="variant">
      <vt:variant>
        <vt:lpstr>Motyw</vt:lpstr>
      </vt:variant>
      <vt:variant>
        <vt:i4>1</vt:i4>
      </vt:variant>
      <vt:variant>
        <vt:lpstr>Tytuły slajdów</vt:lpstr>
      </vt:variant>
      <vt:variant>
        <vt:i4>29</vt:i4>
      </vt:variant>
    </vt:vector>
  </HeadingPairs>
  <TitlesOfParts>
    <vt:vector size="30" baseType="lpstr">
      <vt:lpstr>Motyw pakietu Office</vt:lpstr>
      <vt:lpstr>Cukrzyca – słodka choroba, gorzka prawda</vt:lpstr>
      <vt:lpstr>Co to jest cukrzyca?</vt:lpstr>
      <vt:lpstr>Cukrzyca typu 1  a cukrzyca typu 2</vt:lpstr>
      <vt:lpstr>Inne typy cukrzycy</vt:lpstr>
      <vt:lpstr>Przyczyny zachorowania  Przyczyny zachorowania na cukrzycę są różne i zwykle składa się to na kilka czynników.</vt:lpstr>
      <vt:lpstr>Objawy cukrzycy</vt:lpstr>
      <vt:lpstr>Jak zapobiegać cukrzycy?</vt:lpstr>
      <vt:lpstr>Leczenie cukrzycy</vt:lpstr>
      <vt:lpstr>Prezentacja programu PowerPoint</vt:lpstr>
      <vt:lpstr>Peny insulinowe</vt:lpstr>
      <vt:lpstr>Pompa insulinowa</vt:lpstr>
      <vt:lpstr>Glukometr</vt:lpstr>
      <vt:lpstr>Hipoglikemia </vt:lpstr>
      <vt:lpstr>Prezentacja programu PowerPoint</vt:lpstr>
      <vt:lpstr>Glukagon – możesz uratować życie!</vt:lpstr>
      <vt:lpstr>Hiperglikemia</vt:lpstr>
      <vt:lpstr>Prezentacja programu PowerPoint</vt:lpstr>
      <vt:lpstr>Kwasica ketonowa</vt:lpstr>
      <vt:lpstr>Dieta cukrzycowa</vt:lpstr>
      <vt:lpstr>Wymienniki węglowodanowe  i białkowo-tłuszczowe</vt:lpstr>
      <vt:lpstr>Wysiłek fizyczny</vt:lpstr>
      <vt:lpstr>Wysiłek fizyczny  a zdrowie osoby chorej na cukrzycę</vt:lpstr>
      <vt:lpstr>Prezentacja programu PowerPoint</vt:lpstr>
      <vt:lpstr>Prezentacja programu PowerPoint</vt:lpstr>
      <vt:lpstr>Jak zapobiegać powikłaniom?</vt:lpstr>
      <vt:lpstr>Fakty i mity na temat cukrzycy</vt:lpstr>
      <vt:lpstr>Bransoletki cukrzycowe</vt:lpstr>
      <vt:lpstr>Na koniec refleksja…</vt:lpstr>
      <vt:lpstr>Na cukrzycę może zachorować każdy, ale z cukrzycą można żyć! Jestem tego żywym przykładem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Cukrzyca – słodka choroba, gorzka prawda</dc:title>
  <dc:creator>Ania</dc:creator>
  <cp:lastModifiedBy>Ania</cp:lastModifiedBy>
  <cp:revision>91</cp:revision>
  <dcterms:created xsi:type="dcterms:W3CDTF">2016-02-02T10:40:42Z</dcterms:created>
  <dcterms:modified xsi:type="dcterms:W3CDTF">2016-06-22T18:51:15Z</dcterms:modified>
</cp:coreProperties>
</file>